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25"/>
  </p:handoutMasterIdLst>
  <p:sldIdLst>
    <p:sldId id="272" r:id="rId3"/>
    <p:sldId id="256" r:id="rId4"/>
    <p:sldId id="257" r:id="rId5"/>
    <p:sldId id="275" r:id="rId6"/>
    <p:sldId id="259" r:id="rId7"/>
    <p:sldId id="270" r:id="rId8"/>
    <p:sldId id="283" r:id="rId9"/>
    <p:sldId id="282" r:id="rId10"/>
    <p:sldId id="260" r:id="rId11"/>
    <p:sldId id="286" r:id="rId12"/>
    <p:sldId id="280" r:id="rId13"/>
    <p:sldId id="262" r:id="rId14"/>
    <p:sldId id="281" r:id="rId15"/>
    <p:sldId id="263" r:id="rId16"/>
    <p:sldId id="261" r:id="rId17"/>
    <p:sldId id="284" r:id="rId18"/>
    <p:sldId id="285" r:id="rId19"/>
    <p:sldId id="276" r:id="rId20"/>
    <p:sldId id="279" r:id="rId21"/>
    <p:sldId id="287" r:id="rId22"/>
    <p:sldId id="288"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42490"/>
    <a:srgbClr val="1B1B6D"/>
    <a:srgbClr val="0000CC"/>
    <a:srgbClr val="00003E"/>
    <a:srgbClr val="2B2BAB"/>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0"/>
    </p:cViewPr>
  </p:sorterViewPr>
  <p:notesViewPr>
    <p:cSldViewPr>
      <p:cViewPr varScale="1">
        <p:scale>
          <a:sx n="45" d="100"/>
          <a:sy n="45" d="100"/>
        </p:scale>
        <p:origin x="-14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95F9762-EFDC-44D7-A386-C2C6B7B42A82}" type="slidenum">
              <a:rPr lang="en-US" altLang="en-US"/>
              <a:pPr>
                <a:defRPr/>
              </a:pPr>
              <a:t>‹#›</a:t>
            </a:fld>
            <a:endParaRPr lang="en-US" altLang="en-US"/>
          </a:p>
        </p:txBody>
      </p:sp>
    </p:spTree>
    <p:extLst>
      <p:ext uri="{BB962C8B-B14F-4D97-AF65-F5344CB8AC3E}">
        <p14:creationId xmlns:p14="http://schemas.microsoft.com/office/powerpoint/2010/main" val="352391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5800" y="2130425"/>
            <a:ext cx="7772400" cy="1470025"/>
          </a:xfrm>
        </p:spPr>
        <p:txBody>
          <a:bodyPr/>
          <a:lstStyle>
            <a:lvl1pPr>
              <a:defRPr>
                <a:latin typeface="Tahoma" pitchFamily="34" charset="0"/>
              </a:defRPr>
            </a:lvl1pPr>
          </a:lstStyle>
          <a:p>
            <a:pPr lvl="0"/>
            <a:r>
              <a:rPr lang="en-US" altLang="en-US" noProof="0"/>
              <a:t>Click to edit Master title style</a:t>
            </a:r>
          </a:p>
        </p:txBody>
      </p:sp>
      <p:sp>
        <p:nvSpPr>
          <p:cNvPr id="5123"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 name="Rectangle 1028"/>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5" name="Rectangle 1029"/>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6" name="Rectangle 1030"/>
          <p:cNvSpPr>
            <a:spLocks noGrp="1" noChangeArrowheads="1"/>
          </p:cNvSpPr>
          <p:nvPr>
            <p:ph type="sldNum" sz="quarter" idx="12"/>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2105FED-DD95-4D6E-8C74-0F3186A9537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a:t>Click to edit Master title style</a:t>
            </a:r>
          </a:p>
        </p:txBody>
      </p:sp>
      <p:sp>
        <p:nvSpPr>
          <p:cNvPr id="3" name="Chart Placeholder 2"/>
          <p:cNvSpPr>
            <a:spLocks noGrp="1"/>
          </p:cNvSpPr>
          <p:nvPr>
            <p:ph type="chart" idx="1"/>
          </p:nvPr>
        </p:nvSpPr>
        <p:spPr>
          <a:xfrm>
            <a:off x="457200" y="1981200"/>
            <a:ext cx="8229600" cy="46482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n-US" altLang="en-US"/>
          </a:p>
        </p:txBody>
      </p:sp>
      <p:sp>
        <p:nvSpPr>
          <p:cNvPr id="6" name="Slide Number Placeholder 15"/>
          <p:cNvSpPr>
            <a:spLocks noGrp="1"/>
          </p:cNvSpPr>
          <p:nvPr>
            <p:ph type="sldNum" sz="quarter" idx="11"/>
          </p:nvPr>
        </p:nvSpPr>
        <p:spPr/>
        <p:txBody>
          <a:bodyPr/>
          <a:lstStyle>
            <a:lvl1pPr>
              <a:defRPr/>
            </a:lvl1pPr>
          </a:lstStyle>
          <a:p>
            <a:pPr>
              <a:defRPr/>
            </a:pPr>
            <a:fld id="{0B70A5AE-1DB7-4EB7-9F93-DC3A49C60785}"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BAB369A7-850F-453B-A869-FA79FD5138C8}" type="datetime2">
              <a:rPr lang="en-US"/>
              <a:pPr>
                <a:defRPr/>
              </a:pPr>
              <a:t>Monday, December 18, 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CFCFE-477A-40B4-8EE6-53EAF111477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6BFA8BD4-029F-45DF-9B1F-E45F0160BB8A}" type="datetime2">
              <a:rPr lang="en-US"/>
              <a:pPr>
                <a:defRPr/>
              </a:pPr>
              <a:t>Monday, December 18, 2023</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DACB13CC-7ED5-49A7-A44F-63623182C969}"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p:txBody>
          <a:bodyPr/>
          <a:lstStyle>
            <a:lvl1pPr>
              <a:defRPr/>
            </a:lvl1pPr>
          </a:lstStyle>
          <a:p>
            <a:pPr>
              <a:defRPr/>
            </a:pPr>
            <a:fld id="{45C75404-8D1B-4DD7-90B4-AC25F01B9829}" type="datetime2">
              <a:rPr lang="en-US"/>
              <a:pPr>
                <a:defRPr/>
              </a:pPr>
              <a:t>Monday, December 18, 2023</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626F623-91CB-4C82-938B-D9F3D491B8D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51B528C7-4145-4DA1-B4FE-4E5A6FAFE75B}" type="datetime2">
              <a:rPr lang="en-US"/>
              <a:pPr>
                <a:defRPr/>
              </a:pPr>
              <a:t>Monday, December 18, 2023</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C64246E3-1744-411D-AE8E-E9CD9738840D}"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3CE2B7-B243-4EA9-8B85-380ADAEC78CF}" type="datetime2">
              <a:rPr lang="en-US"/>
              <a:pPr>
                <a:defRPr/>
              </a:pPr>
              <a:t>Monday, December 18, 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3A7683-5CAE-4B9D-A46D-07DF50B93DD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4D6F5-CA7E-4820-A680-C6508099AEB1}" type="datetime2">
              <a:rPr lang="en-US"/>
              <a:pPr>
                <a:defRPr/>
              </a:pPr>
              <a:t>Monday, December 18, 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45876A-BFB0-46CC-B87F-563A6B11226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D93AFFF1-C2D0-436B-869F-F3C02102B4B2}" type="datetime2">
              <a:rPr lang="en-US"/>
              <a:pPr>
                <a:defRPr/>
              </a:pPr>
              <a:t>Monday, December 18, 2023</a:t>
            </a:fld>
            <a:endParaRPr lang="en-US" dirty="0"/>
          </a:p>
        </p:txBody>
      </p:sp>
      <p:sp>
        <p:nvSpPr>
          <p:cNvPr id="7" name="Slide Number Placeholder 15"/>
          <p:cNvSpPr>
            <a:spLocks noGrp="1"/>
          </p:cNvSpPr>
          <p:nvPr>
            <p:ph type="sldNum" sz="quarter" idx="11"/>
          </p:nvPr>
        </p:nvSpPr>
        <p:spPr/>
        <p:txBody>
          <a:bodyPr/>
          <a:lstStyle>
            <a:lvl1pPr>
              <a:defRPr/>
            </a:lvl1pPr>
          </a:lstStyle>
          <a:p>
            <a:pPr>
              <a:defRPr/>
            </a:pPr>
            <a:fld id="{DEAC6076-91B6-49C8-9852-89EA61D040B3}" type="slidenum">
              <a:rPr lang="en-US"/>
              <a:pPr>
                <a:defRPr/>
              </a:pPr>
              <a:t>‹#›</a:t>
            </a:fld>
            <a:endParaRPr lang="en-US" dirty="0"/>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p:cNvSpPr>
            <a:spLocks noGrp="1"/>
          </p:cNvSpPr>
          <p:nvPr>
            <p:ph type="dt" sz="half" idx="10"/>
          </p:nvPr>
        </p:nvSpPr>
        <p:spPr/>
        <p:txBody>
          <a:bodyPr/>
          <a:lstStyle>
            <a:lvl1pPr>
              <a:defRPr/>
            </a:lvl1pPr>
          </a:lstStyle>
          <a:p>
            <a:pPr>
              <a:defRPr/>
            </a:pPr>
            <a:fld id="{4CE4C395-4B63-4581-A58D-30CEFB1F1BEB}" type="datetime2">
              <a:rPr lang="en-US"/>
              <a:pPr>
                <a:defRPr/>
              </a:pPr>
              <a:t>Monday, December 18, 2023</a:t>
            </a:fld>
            <a:endParaRPr lang="en-US" dirty="0"/>
          </a:p>
        </p:txBody>
      </p:sp>
      <p:sp>
        <p:nvSpPr>
          <p:cNvPr id="7" name="Slide Number Placeholder 13"/>
          <p:cNvSpPr>
            <a:spLocks noGrp="1"/>
          </p:cNvSpPr>
          <p:nvPr>
            <p:ph type="sldNum" sz="quarter" idx="11"/>
          </p:nvPr>
        </p:nvSpPr>
        <p:spPr/>
        <p:txBody>
          <a:bodyPr/>
          <a:lstStyle>
            <a:lvl1pPr>
              <a:defRPr/>
            </a:lvl1pPr>
          </a:lstStyle>
          <a:p>
            <a:pPr>
              <a:defRPr/>
            </a:pPr>
            <a:fld id="{7FAD37C9-EC58-4D5D-BFD1-1BB89FE08C44}" type="slidenum">
              <a:rPr lang="en-US"/>
              <a:pPr>
                <a:defRPr/>
              </a:pPr>
              <a:t>‹#›</a:t>
            </a:fld>
            <a:endParaRPr lang="en-US" dirty="0"/>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D02CE3-199B-42C4-8916-E714F80CC574}" type="datetime2">
              <a:rPr lang="en-US"/>
              <a:pPr>
                <a:defRPr/>
              </a:pPr>
              <a:t>Monday, December 18, 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7E53C2-6444-4E69-B6B1-DA78518ADF0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289649E-EE6B-46BA-A69F-3FF4120387A3}" type="datetime2">
              <a:rPr lang="en-US"/>
              <a:pPr>
                <a:defRPr/>
              </a:pPr>
              <a:t>Monday, December 18, 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0385F-52B1-4B63-BFB1-E41D0F69C30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242490"/>
            </a:gs>
            <a:gs pos="100000">
              <a:srgbClr val="00003E"/>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9812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endParaRPr lang="en-US" altLang="en-US"/>
          </a:p>
          <a:p>
            <a:pPr lvl="2"/>
            <a:endParaRPr lang="en-US" altLang="en-US"/>
          </a:p>
        </p:txBody>
      </p:sp>
      <p:sp>
        <p:nvSpPr>
          <p:cNvPr id="1028" name="Line 7"/>
          <p:cNvSpPr>
            <a:spLocks noChangeShapeType="1"/>
          </p:cNvSpPr>
          <p:nvPr userDrawn="1"/>
        </p:nvSpPr>
        <p:spPr bwMode="auto">
          <a:xfrm>
            <a:off x="457200" y="1828800"/>
            <a:ext cx="8229600" cy="0"/>
          </a:xfrm>
          <a:prstGeom prst="line">
            <a:avLst/>
          </a:prstGeom>
          <a:noFill/>
          <a:ln w="76200" cmpd="tri">
            <a:solidFill>
              <a:srgbClr val="FFFFFF"/>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9"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25000"/>
        <a:buChar char="•"/>
        <a:defRPr sz="3600">
          <a:solidFill>
            <a:schemeClr val="bg1"/>
          </a:solidFill>
          <a:latin typeface="+mn-lt"/>
          <a:ea typeface="+mn-ea"/>
          <a:cs typeface="+mn-cs"/>
        </a:defRPr>
      </a:lvl1pPr>
      <a:lvl2pPr marL="742950" indent="-285750" algn="l" rtl="0" eaLnBrk="0" fontAlgn="base" hangingPunct="0">
        <a:spcBef>
          <a:spcPct val="20000"/>
        </a:spcBef>
        <a:spcAft>
          <a:spcPct val="0"/>
        </a:spcAft>
        <a:buSzPct val="125000"/>
        <a:buChar char="–"/>
        <a:defRPr sz="3600">
          <a:solidFill>
            <a:schemeClr val="bg1"/>
          </a:solidFill>
          <a:latin typeface="+mn-lt"/>
        </a:defRPr>
      </a:lvl2pPr>
      <a:lvl3pPr marL="1143000" indent="-228600" algn="l" rtl="0" eaLnBrk="0" fontAlgn="base" hangingPunct="0">
        <a:spcBef>
          <a:spcPct val="20000"/>
        </a:spcBef>
        <a:spcAft>
          <a:spcPct val="0"/>
        </a:spcAft>
        <a:buSzPct val="125000"/>
        <a:defRPr sz="3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1938975D-EC81-4412-BDBA-2F76BB2CC619}" type="datetime2">
              <a:rPr lang="en-US"/>
              <a:pPr>
                <a:defRPr/>
              </a:pPr>
              <a:t>Monday, December 18, 2023</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229D2675-231A-48A7-9274-A85FE884AB94}" type="slidenum">
              <a:rPr lang="en-US"/>
              <a:pPr>
                <a:defRPr/>
              </a:pPr>
              <a:t>‹#›</a:t>
            </a:fld>
            <a:endParaRPr lang="en-US" dirty="0"/>
          </a:p>
        </p:txBody>
      </p:sp>
      <p:sp>
        <p:nvSpPr>
          <p:cNvPr id="2065" name="Line 7"/>
          <p:cNvSpPr>
            <a:spLocks noChangeShapeType="1"/>
          </p:cNvSpPr>
          <p:nvPr userDrawn="1"/>
        </p:nvSpPr>
        <p:spPr bwMode="auto">
          <a:xfrm>
            <a:off x="418050" y="1219200"/>
            <a:ext cx="8229600" cy="0"/>
          </a:xfrm>
          <a:prstGeom prst="line">
            <a:avLst/>
          </a:prstGeom>
          <a:noFill/>
          <a:ln w="76200" cmpd="tri">
            <a:solidFill>
              <a:srgbClr val="FFFFFF"/>
            </a:solidFill>
            <a:round/>
            <a:headEnd/>
            <a:tailEnd/>
          </a:ln>
          <a:effectLst/>
        </p:spPr>
        <p:txBody>
          <a:bodyPr/>
          <a:lstStyle/>
          <a:p>
            <a:endParaRPr lang="en-US"/>
          </a:p>
        </p:txBody>
      </p:sp>
    </p:spTree>
  </p:cSld>
  <p:clrMap bg1="dk1" tx1="lt1" bg2="dk2" tx2="lt2" accent1="accent1" accent2="accent2" accent3="accent3" accent4="accent4" accent5="accent5" accent6="accent6" hlink="hlink" folHlink="folHlink"/>
  <p:sldLayoutIdLst>
    <p:sldLayoutId id="2147483730" r:id="rId1"/>
    <p:sldLayoutId id="2147483723" r:id="rId2"/>
    <p:sldLayoutId id="2147483731" r:id="rId3"/>
    <p:sldLayoutId id="2147483724" r:id="rId4"/>
    <p:sldLayoutId id="2147483732" r:id="rId5"/>
    <p:sldLayoutId id="2147483725" r:id="rId6"/>
    <p:sldLayoutId id="2147483726" r:id="rId7"/>
    <p:sldLayoutId id="2147483733" r:id="rId8"/>
    <p:sldLayoutId id="2147483734" r:id="rId9"/>
    <p:sldLayoutId id="2147483727" r:id="rId10"/>
    <p:sldLayoutId id="2147483728"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7B28-B6D7-B4AC-93A6-C0EDA61BD112}"/>
              </a:ext>
            </a:extLst>
          </p:cNvPr>
          <p:cNvSpPr>
            <a:spLocks noGrp="1"/>
          </p:cNvSpPr>
          <p:nvPr>
            <p:ph type="ctrTitle"/>
          </p:nvPr>
        </p:nvSpPr>
        <p:spPr/>
        <p:txBody>
          <a:bodyPr/>
          <a:lstStyle/>
          <a:p>
            <a:r>
              <a:rPr lang="en-US" sz="3600" dirty="0"/>
              <a:t>Automated Packet Reporting System (APRS)</a:t>
            </a:r>
          </a:p>
        </p:txBody>
      </p:sp>
      <p:sp>
        <p:nvSpPr>
          <p:cNvPr id="3" name="Subtitle 2">
            <a:extLst>
              <a:ext uri="{FF2B5EF4-FFF2-40B4-BE49-F238E27FC236}">
                <a16:creationId xmlns:a16="http://schemas.microsoft.com/office/drawing/2014/main" id="{E9B413FD-BED6-71EE-9913-8034E78EFA6A}"/>
              </a:ext>
            </a:extLst>
          </p:cNvPr>
          <p:cNvSpPr>
            <a:spLocks noGrp="1"/>
          </p:cNvSpPr>
          <p:nvPr>
            <p:ph type="subTitle" idx="1"/>
          </p:nvPr>
        </p:nvSpPr>
        <p:spPr/>
        <p:txBody>
          <a:bodyPr/>
          <a:lstStyle/>
          <a:p>
            <a:r>
              <a:rPr lang="en-US" dirty="0"/>
              <a:t>A Beginner’s Guide</a:t>
            </a:r>
          </a:p>
        </p:txBody>
      </p:sp>
      <p:pic>
        <p:nvPicPr>
          <p:cNvPr id="5" name="Picture 4">
            <a:extLst>
              <a:ext uri="{FF2B5EF4-FFF2-40B4-BE49-F238E27FC236}">
                <a16:creationId xmlns:a16="http://schemas.microsoft.com/office/drawing/2014/main" id="{D4BFC74E-5620-7AC8-004B-4AB778933055}"/>
              </a:ext>
            </a:extLst>
          </p:cNvPr>
          <p:cNvPicPr>
            <a:picLocks noChangeAspect="1"/>
          </p:cNvPicPr>
          <p:nvPr/>
        </p:nvPicPr>
        <p:blipFill rotWithShape="1">
          <a:blip r:embed="rId2">
            <a:extLst>
              <a:ext uri="{28A0092B-C50C-407E-A947-70E740481C1C}">
                <a14:useLocalDpi xmlns:a14="http://schemas.microsoft.com/office/drawing/2010/main" val="0"/>
              </a:ext>
            </a:extLst>
          </a:blip>
          <a:srcRect r="76471"/>
          <a:stretch/>
        </p:blipFill>
        <p:spPr>
          <a:xfrm>
            <a:off x="287767" y="4622800"/>
            <a:ext cx="1828800" cy="1640840"/>
          </a:xfrm>
          <a:prstGeom prst="rect">
            <a:avLst/>
          </a:prstGeom>
        </p:spPr>
      </p:pic>
      <p:pic>
        <p:nvPicPr>
          <p:cNvPr id="7" name="Picture 6">
            <a:extLst>
              <a:ext uri="{FF2B5EF4-FFF2-40B4-BE49-F238E27FC236}">
                <a16:creationId xmlns:a16="http://schemas.microsoft.com/office/drawing/2014/main" id="{F2C0D18E-CF57-DA64-77FB-93EAE0E95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622800"/>
            <a:ext cx="3281680" cy="1640840"/>
          </a:xfrm>
          <a:prstGeom prst="rect">
            <a:avLst/>
          </a:prstGeom>
        </p:spPr>
      </p:pic>
    </p:spTree>
    <p:extLst>
      <p:ext uri="{BB962C8B-B14F-4D97-AF65-F5344CB8AC3E}">
        <p14:creationId xmlns:p14="http://schemas.microsoft.com/office/powerpoint/2010/main" val="85066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447800"/>
            <a:ext cx="4974914" cy="4800600"/>
          </a:xfrm>
        </p:spPr>
        <p:txBody>
          <a:bodyPr anchor="t">
            <a:normAutofit/>
          </a:bodyPr>
          <a:lstStyle/>
          <a:p>
            <a:pPr algn="l">
              <a:buFont typeface="Arial" panose="020B0604020202020204" pitchFamily="34" charset="0"/>
              <a:buChar char="•"/>
            </a:pPr>
            <a:r>
              <a:rPr lang="en-US" sz="2000" b="1" i="0" dirty="0">
                <a:effectLst/>
                <a:latin typeface="Söhne"/>
              </a:rPr>
              <a:t>Peripherals</a:t>
            </a:r>
          </a:p>
          <a:p>
            <a:pPr lvl="1">
              <a:buFont typeface="Arial" panose="020B0604020202020204" pitchFamily="34" charset="0"/>
              <a:buChar char="•"/>
            </a:pPr>
            <a:r>
              <a:rPr lang="en-US" sz="1800" b="1" i="0" dirty="0" err="1">
                <a:effectLst/>
                <a:latin typeface="Söhne"/>
              </a:rPr>
              <a:t>Mobilnk</a:t>
            </a:r>
            <a:r>
              <a:rPr lang="en-US" sz="1800" b="1" i="0" dirty="0">
                <a:effectLst/>
                <a:latin typeface="Söhne"/>
              </a:rPr>
              <a:t> TNC:</a:t>
            </a:r>
            <a:r>
              <a:rPr lang="en-US" sz="1800" b="0" i="0" dirty="0">
                <a:effectLst/>
                <a:latin typeface="Söhne"/>
              </a:rPr>
              <a:t> </a:t>
            </a:r>
            <a:r>
              <a:rPr lang="en-US" sz="1800" dirty="0">
                <a:effectLst/>
                <a:latin typeface="Helvetica" pitchFamily="2" charset="0"/>
              </a:rPr>
              <a:t>The TNC4 is designed for both APRS and general packet use.  It is designed to interface with a wide range of mobile and base stations (as well as HTs).</a:t>
            </a:r>
          </a:p>
          <a:p>
            <a:pPr lvl="1">
              <a:buFont typeface="Arial" panose="020B0604020202020204" pitchFamily="34" charset="0"/>
              <a:buChar char="•"/>
            </a:pPr>
            <a:r>
              <a:rPr lang="en-US" sz="1800" b="1" i="0" dirty="0" err="1">
                <a:effectLst/>
                <a:latin typeface="Söhne"/>
              </a:rPr>
              <a:t>Byonics</a:t>
            </a:r>
            <a:r>
              <a:rPr lang="en-US" sz="1800" b="1" i="0" dirty="0">
                <a:effectLst/>
                <a:latin typeface="Söhne"/>
              </a:rPr>
              <a:t>:</a:t>
            </a:r>
            <a:r>
              <a:rPr lang="en-US" sz="1800" b="0" i="0" dirty="0">
                <a:effectLst/>
                <a:latin typeface="Söhne"/>
              </a:rPr>
              <a:t> Provides TNCs and GPS Antennas for APRS applications</a:t>
            </a:r>
          </a:p>
          <a:p>
            <a:pPr>
              <a:buFont typeface="Arial" panose="020B0604020202020204" pitchFamily="34" charset="0"/>
              <a:buChar char="•"/>
            </a:pPr>
            <a:endParaRPr lang="en-US" sz="2000" dirty="0">
              <a:effectLst/>
              <a:latin typeface="Söhne"/>
            </a:endParaRPr>
          </a:p>
          <a:p>
            <a:pPr>
              <a:buFont typeface="Arial" panose="020B0604020202020204" pitchFamily="34" charset="0"/>
              <a:buChar char="•"/>
            </a:pPr>
            <a:r>
              <a:rPr lang="en-US" sz="2000" b="1" dirty="0">
                <a:effectLst/>
                <a:latin typeface="Söhne"/>
              </a:rPr>
              <a:t>Self Contained Units</a:t>
            </a:r>
          </a:p>
          <a:p>
            <a:pPr lvl="1">
              <a:buFont typeface="Arial" panose="020B0604020202020204" pitchFamily="34" charset="0"/>
              <a:buChar char="•"/>
            </a:pPr>
            <a:r>
              <a:rPr lang="en-US" sz="1800" b="1" dirty="0">
                <a:effectLst/>
                <a:latin typeface="Söhne"/>
              </a:rPr>
              <a:t>PICO APRS - </a:t>
            </a:r>
            <a:r>
              <a:rPr lang="en-US" sz="1600" b="0" i="0" dirty="0">
                <a:effectLst/>
                <a:latin typeface="Roboto" panose="02000000000000000000" pitchFamily="2" charset="0"/>
              </a:rPr>
              <a:t>a TNC and a GPS receiver included with the addition of a VHF 2-meter handheld transceiver.</a:t>
            </a:r>
            <a:endParaRPr lang="en-US" sz="1800" b="1" dirty="0">
              <a:effectLst/>
              <a:latin typeface="Söhne"/>
            </a:endParaRPr>
          </a:p>
          <a:p>
            <a:pPr lvl="1">
              <a:buFont typeface="Arial" panose="020B0604020202020204" pitchFamily="34" charset="0"/>
              <a:buChar char="•"/>
            </a:pPr>
            <a:r>
              <a:rPr lang="en-US" sz="1800" b="1" dirty="0" err="1">
                <a:effectLst/>
                <a:latin typeface="Söhne"/>
              </a:rPr>
              <a:t>Byonics</a:t>
            </a:r>
            <a:r>
              <a:rPr lang="en-US" sz="1800" b="1" dirty="0">
                <a:effectLst/>
                <a:latin typeface="Söhne"/>
              </a:rPr>
              <a:t> AT-MIO:  Self-contained APRS beacon</a:t>
            </a:r>
          </a:p>
          <a:p>
            <a:pPr algn="l">
              <a:buFont typeface="Arial" panose="020B0604020202020204" pitchFamily="34" charset="0"/>
              <a:buChar char="•"/>
            </a:pPr>
            <a:endParaRPr lang="en-US" sz="2000" b="0" i="0" dirty="0">
              <a:effectLst/>
              <a:latin typeface="Söhne"/>
            </a:endParaRPr>
          </a:p>
        </p:txBody>
      </p:sp>
      <p:sp>
        <p:nvSpPr>
          <p:cNvPr id="16386" name="Rectangle 2"/>
          <p:cNvSpPr>
            <a:spLocks noGrp="1" noChangeArrowheads="1"/>
          </p:cNvSpPr>
          <p:nvPr>
            <p:ph type="title"/>
          </p:nvPr>
        </p:nvSpPr>
        <p:spPr>
          <a:xfrm>
            <a:off x="425824" y="152400"/>
            <a:ext cx="7543800" cy="914400"/>
          </a:xfrm>
        </p:spPr>
        <p:txBody>
          <a:bodyPr/>
          <a:lstStyle/>
          <a:p>
            <a:pPr eaLnBrk="1" fontAlgn="auto" hangingPunct="1">
              <a:spcAft>
                <a:spcPts val="0"/>
              </a:spcAft>
              <a:defRPr/>
            </a:pPr>
            <a:r>
              <a:rPr lang="en-US" altLang="en-US" sz="4400" dirty="0"/>
              <a:t>Related Technology for APRS</a:t>
            </a:r>
          </a:p>
        </p:txBody>
      </p:sp>
      <p:pic>
        <p:nvPicPr>
          <p:cNvPr id="11" name="Picture 10">
            <a:extLst>
              <a:ext uri="{FF2B5EF4-FFF2-40B4-BE49-F238E27FC236}">
                <a16:creationId xmlns:a16="http://schemas.microsoft.com/office/drawing/2014/main" id="{E2C74480-A03C-DB99-FA43-5C93C631B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609765"/>
            <a:ext cx="1587500" cy="2006600"/>
          </a:xfrm>
          <a:prstGeom prst="rect">
            <a:avLst/>
          </a:prstGeom>
        </p:spPr>
      </p:pic>
      <p:pic>
        <p:nvPicPr>
          <p:cNvPr id="8" name="Picture 7">
            <a:extLst>
              <a:ext uri="{FF2B5EF4-FFF2-40B4-BE49-F238E27FC236}">
                <a16:creationId xmlns:a16="http://schemas.microsoft.com/office/drawing/2014/main" id="{D7EC6506-A3A3-472E-E35B-5F09CC7FE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538" y="2984463"/>
            <a:ext cx="1638300" cy="1181100"/>
          </a:xfrm>
          <a:prstGeom prst="rect">
            <a:avLst/>
          </a:prstGeom>
        </p:spPr>
      </p:pic>
      <p:pic>
        <p:nvPicPr>
          <p:cNvPr id="4" name="Picture 3">
            <a:extLst>
              <a:ext uri="{FF2B5EF4-FFF2-40B4-BE49-F238E27FC236}">
                <a16:creationId xmlns:a16="http://schemas.microsoft.com/office/drawing/2014/main" id="{EB0AC718-792D-A70D-6A74-A3CA76A1C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838" y="2984463"/>
            <a:ext cx="1435100" cy="990600"/>
          </a:xfrm>
          <a:prstGeom prst="rect">
            <a:avLst/>
          </a:prstGeom>
        </p:spPr>
      </p:pic>
      <p:pic>
        <p:nvPicPr>
          <p:cNvPr id="13" name="Picture 12">
            <a:extLst>
              <a:ext uri="{FF2B5EF4-FFF2-40B4-BE49-F238E27FC236}">
                <a16:creationId xmlns:a16="http://schemas.microsoft.com/office/drawing/2014/main" id="{B229D4C5-F3B0-7637-CD25-4CD9EFFAFF58}"/>
              </a:ext>
            </a:extLst>
          </p:cNvPr>
          <p:cNvPicPr>
            <a:picLocks noChangeAspect="1"/>
          </p:cNvPicPr>
          <p:nvPr/>
        </p:nvPicPr>
        <p:blipFill rotWithShape="1">
          <a:blip r:embed="rId5">
            <a:extLst>
              <a:ext uri="{28A0092B-C50C-407E-A947-70E740481C1C}">
                <a14:useLocalDpi xmlns:a14="http://schemas.microsoft.com/office/drawing/2010/main" val="0"/>
              </a:ext>
            </a:extLst>
          </a:blip>
          <a:srcRect r="8220" b="11029"/>
          <a:stretch/>
        </p:blipFill>
        <p:spPr>
          <a:xfrm>
            <a:off x="7128186" y="4419600"/>
            <a:ext cx="1377814" cy="2205243"/>
          </a:xfrm>
          <a:prstGeom prst="rect">
            <a:avLst/>
          </a:prstGeom>
        </p:spPr>
      </p:pic>
      <p:pic>
        <p:nvPicPr>
          <p:cNvPr id="15" name="Picture 14">
            <a:extLst>
              <a:ext uri="{FF2B5EF4-FFF2-40B4-BE49-F238E27FC236}">
                <a16:creationId xmlns:a16="http://schemas.microsoft.com/office/drawing/2014/main" id="{3468DD22-2407-A345-3693-56580323E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538" y="1289013"/>
            <a:ext cx="2150506" cy="1695450"/>
          </a:xfrm>
          <a:prstGeom prst="rect">
            <a:avLst/>
          </a:prstGeom>
        </p:spPr>
      </p:pic>
      <p:sp>
        <p:nvSpPr>
          <p:cNvPr id="16" name="TextBox 15">
            <a:extLst>
              <a:ext uri="{FF2B5EF4-FFF2-40B4-BE49-F238E27FC236}">
                <a16:creationId xmlns:a16="http://schemas.microsoft.com/office/drawing/2014/main" id="{A739EE96-FC81-0062-09FE-4C2060B8CE90}"/>
              </a:ext>
            </a:extLst>
          </p:cNvPr>
          <p:cNvSpPr txBox="1"/>
          <p:nvPr/>
        </p:nvSpPr>
        <p:spPr>
          <a:xfrm>
            <a:off x="103991" y="6380302"/>
            <a:ext cx="4504764" cy="215444"/>
          </a:xfrm>
          <a:prstGeom prst="rect">
            <a:avLst/>
          </a:prstGeom>
          <a:noFill/>
        </p:spPr>
        <p:txBody>
          <a:bodyPr wrap="square" rtlCol="0">
            <a:spAutoFit/>
          </a:bodyPr>
          <a:lstStyle/>
          <a:p>
            <a:r>
              <a:rPr lang="en-US" sz="800" dirty="0"/>
              <a:t>Source:  DX engineering; </a:t>
            </a:r>
            <a:r>
              <a:rPr lang="en-US" sz="800" dirty="0" err="1"/>
              <a:t>Byonics</a:t>
            </a:r>
            <a:r>
              <a:rPr lang="en-US" sz="800" dirty="0"/>
              <a:t> website</a:t>
            </a:r>
          </a:p>
        </p:txBody>
      </p:sp>
    </p:spTree>
    <p:extLst>
      <p:ext uri="{BB962C8B-B14F-4D97-AF65-F5344CB8AC3E}">
        <p14:creationId xmlns:p14="http://schemas.microsoft.com/office/powerpoint/2010/main" val="177257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2718" y="1524000"/>
            <a:ext cx="8229600" cy="4800600"/>
          </a:xfrm>
        </p:spPr>
        <p:txBody>
          <a:bodyPr anchor="t">
            <a:normAutofit/>
          </a:bodyPr>
          <a:lstStyle/>
          <a:p>
            <a:pPr>
              <a:buFont typeface="Arial" panose="020B0604020202020204" pitchFamily="34" charset="0"/>
              <a:buChar char="•"/>
            </a:pPr>
            <a:r>
              <a:rPr lang="en-US" sz="1600" b="1" i="0" dirty="0" err="1">
                <a:effectLst/>
                <a:latin typeface="Söhne"/>
              </a:rPr>
              <a:t>APRSdroid</a:t>
            </a:r>
            <a:r>
              <a:rPr lang="en-US" sz="1600" b="1" i="0" dirty="0">
                <a:effectLst/>
                <a:latin typeface="Söhne"/>
              </a:rPr>
              <a:t>:</a:t>
            </a:r>
            <a:r>
              <a:rPr lang="en-US" sz="1600" b="0" i="0" dirty="0">
                <a:effectLst/>
                <a:latin typeface="Söhne"/>
              </a:rPr>
              <a:t> </a:t>
            </a:r>
            <a:r>
              <a:rPr lang="en-US" sz="1600" b="0" i="0" dirty="0" err="1">
                <a:effectLst/>
                <a:latin typeface="Söhne"/>
              </a:rPr>
              <a:t>APRSdroid</a:t>
            </a:r>
            <a:r>
              <a:rPr lang="en-US" sz="1600" b="0" i="0" dirty="0">
                <a:effectLst/>
                <a:latin typeface="Söhne"/>
              </a:rPr>
              <a:t> is a popular Android application that allows users to send and receive APRS data on their mobile devices. It supports mapping, messaging, and other APRS functionalities.</a:t>
            </a:r>
          </a:p>
          <a:p>
            <a:pPr>
              <a:buFont typeface="Arial" panose="020B0604020202020204" pitchFamily="34" charset="0"/>
              <a:buChar char="•"/>
            </a:pPr>
            <a:r>
              <a:rPr lang="en-US" sz="1600" b="1" i="0" dirty="0" err="1">
                <a:effectLst/>
                <a:latin typeface="Söhne"/>
              </a:rPr>
              <a:t>APRS.fi</a:t>
            </a:r>
            <a:r>
              <a:rPr lang="en-US" sz="1600" b="1" i="0" dirty="0">
                <a:effectLst/>
                <a:latin typeface="Söhne"/>
              </a:rPr>
              <a:t>:</a:t>
            </a:r>
            <a:r>
              <a:rPr lang="en-US" sz="1600" b="0" i="0" dirty="0">
                <a:effectLst/>
                <a:latin typeface="Söhne"/>
              </a:rPr>
              <a:t> </a:t>
            </a:r>
            <a:r>
              <a:rPr lang="en-US" sz="1600" b="0" i="0" dirty="0" err="1">
                <a:effectLst/>
                <a:latin typeface="Söhne"/>
              </a:rPr>
              <a:t>APRS.fi</a:t>
            </a:r>
            <a:r>
              <a:rPr lang="en-US" sz="1600" b="0" i="0" dirty="0">
                <a:effectLst/>
                <a:latin typeface="Söhne"/>
              </a:rPr>
              <a:t> mobile app is a companion to the popular web-based platform that allows users to view real-time APRS data on maps. It also has capability to do APRS text messaging, beaconing, I-gate functionality (with subscription)</a:t>
            </a:r>
          </a:p>
          <a:p>
            <a:pPr>
              <a:buFont typeface="Arial" panose="020B0604020202020204" pitchFamily="34" charset="0"/>
              <a:buChar char="•"/>
            </a:pPr>
            <a:r>
              <a:rPr lang="en-US" sz="1600" dirty="0">
                <a:effectLst/>
                <a:latin typeface="Söhne"/>
              </a:rPr>
              <a:t>APRS TX – allows licensed Ham operators to beacon their position to the APRS-IS network using the internet (doesn’t use a radio)</a:t>
            </a:r>
            <a:endParaRPr lang="en-US" sz="1600" b="0" i="0" dirty="0">
              <a:effectLst/>
              <a:latin typeface="Söhne"/>
            </a:endParaRPr>
          </a:p>
          <a:p>
            <a:pPr marL="304038" indent="-285750" eaLnBrk="1" fontAlgn="auto" hangingPunct="1">
              <a:spcAft>
                <a:spcPts val="0"/>
              </a:spcAft>
              <a:buFont typeface="Arial" panose="020B0604020202020204" pitchFamily="34" charset="0"/>
              <a:buChar char="•"/>
              <a:defRPr/>
            </a:pPr>
            <a:r>
              <a:rPr lang="en-US" sz="1600" b="1" dirty="0" err="1">
                <a:effectLst/>
                <a:latin typeface="Söhne"/>
              </a:rPr>
              <a:t>PocketPacket</a:t>
            </a:r>
            <a:r>
              <a:rPr lang="en-US" sz="1600" b="1" dirty="0">
                <a:effectLst/>
                <a:latin typeface="Söhne"/>
              </a:rPr>
              <a:t>:</a:t>
            </a:r>
            <a:r>
              <a:rPr lang="en-US" sz="1600" dirty="0">
                <a:effectLst/>
                <a:latin typeface="Söhne"/>
              </a:rPr>
              <a:t> </a:t>
            </a:r>
            <a:r>
              <a:rPr lang="en-US" sz="1600" dirty="0" err="1">
                <a:effectLst/>
                <a:latin typeface="Söhne"/>
              </a:rPr>
              <a:t>PocketPacket</a:t>
            </a:r>
            <a:r>
              <a:rPr lang="en-US" sz="1600" dirty="0">
                <a:effectLst/>
                <a:latin typeface="Söhne"/>
              </a:rPr>
              <a:t> is an iOS application that enables users to connect to the APRS network. It provides features such as map displays, messaging, and beaconing.</a:t>
            </a:r>
            <a:r>
              <a:rPr lang="en-US" sz="1600" b="1" dirty="0">
                <a:effectLst/>
                <a:latin typeface="Söhne"/>
              </a:rPr>
              <a:t> </a:t>
            </a:r>
          </a:p>
          <a:p>
            <a:pPr marL="304038" indent="-285750" eaLnBrk="1" fontAlgn="auto" hangingPunct="1">
              <a:spcAft>
                <a:spcPts val="0"/>
              </a:spcAft>
              <a:buFont typeface="Arial" panose="020B0604020202020204" pitchFamily="34" charset="0"/>
              <a:buChar char="•"/>
              <a:defRPr/>
            </a:pPr>
            <a:endParaRPr lang="en-US" sz="1600" dirty="0">
              <a:effectLst/>
              <a:latin typeface="Söhne"/>
            </a:endParaRPr>
          </a:p>
          <a:p>
            <a:pPr marL="304038" indent="-285750" eaLnBrk="1" fontAlgn="auto" hangingPunct="1">
              <a:spcAft>
                <a:spcPts val="0"/>
              </a:spcAft>
              <a:buFont typeface="Arial" panose="020B0604020202020204" pitchFamily="34" charset="0"/>
              <a:buChar char="•"/>
              <a:defRPr/>
            </a:pPr>
            <a:endParaRPr lang="en-US" altLang="en-US" sz="1600" dirty="0"/>
          </a:p>
        </p:txBody>
      </p:sp>
      <p:sp>
        <p:nvSpPr>
          <p:cNvPr id="19458" name="Rectangle 2"/>
          <p:cNvSpPr>
            <a:spLocks noGrp="1" noChangeArrowheads="1"/>
          </p:cNvSpPr>
          <p:nvPr>
            <p:ph type="title"/>
          </p:nvPr>
        </p:nvSpPr>
        <p:spPr>
          <a:xfrm>
            <a:off x="457200" y="162261"/>
            <a:ext cx="7543800" cy="914400"/>
          </a:xfrm>
        </p:spPr>
        <p:txBody>
          <a:bodyPr/>
          <a:lstStyle/>
          <a:p>
            <a:pPr eaLnBrk="1" fontAlgn="auto" hangingPunct="1">
              <a:spcAft>
                <a:spcPts val="0"/>
              </a:spcAft>
              <a:defRPr/>
            </a:pPr>
            <a:r>
              <a:rPr lang="en-US" altLang="en-US" sz="4400" dirty="0"/>
              <a:t>APRS Mobile Applications</a:t>
            </a:r>
          </a:p>
        </p:txBody>
      </p:sp>
      <p:sp>
        <p:nvSpPr>
          <p:cNvPr id="2" name="TextBox 1">
            <a:extLst>
              <a:ext uri="{FF2B5EF4-FFF2-40B4-BE49-F238E27FC236}">
                <a16:creationId xmlns:a16="http://schemas.microsoft.com/office/drawing/2014/main" id="{B759C63E-BAE9-CA5C-2F47-10FEA50C53C8}"/>
              </a:ext>
            </a:extLst>
          </p:cNvPr>
          <p:cNvSpPr txBox="1"/>
          <p:nvPr/>
        </p:nvSpPr>
        <p:spPr>
          <a:xfrm>
            <a:off x="103991" y="6380302"/>
            <a:ext cx="4504764" cy="215444"/>
          </a:xfrm>
          <a:prstGeom prst="rect">
            <a:avLst/>
          </a:prstGeom>
          <a:noFill/>
        </p:spPr>
        <p:txBody>
          <a:bodyPr wrap="square" rtlCol="0">
            <a:spAutoFit/>
          </a:bodyPr>
          <a:lstStyle/>
          <a:p>
            <a:r>
              <a:rPr lang="en-US" sz="800" dirty="0"/>
              <a:t>Source:  Apple and Google App stores</a:t>
            </a:r>
          </a:p>
        </p:txBody>
      </p:sp>
    </p:spTree>
    <p:extLst>
      <p:ext uri="{BB962C8B-B14F-4D97-AF65-F5344CB8AC3E}">
        <p14:creationId xmlns:p14="http://schemas.microsoft.com/office/powerpoint/2010/main" val="412962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30306" y="1524000"/>
            <a:ext cx="8229600" cy="4876800"/>
          </a:xfrm>
        </p:spPr>
        <p:txBody>
          <a:bodyPr anchor="t">
            <a:normAutofit lnSpcReduction="10000"/>
          </a:bodyPr>
          <a:lstStyle/>
          <a:p>
            <a:pPr marL="274320" indent="-256032" eaLnBrk="1" fontAlgn="auto" hangingPunct="1">
              <a:spcAft>
                <a:spcPts val="0"/>
              </a:spcAft>
              <a:buFont typeface="Arial" panose="020B0604020202020204" pitchFamily="34" charset="0"/>
              <a:buChar char="•"/>
              <a:defRPr/>
            </a:pPr>
            <a:r>
              <a:rPr lang="en-US" altLang="en-US" sz="2000" dirty="0"/>
              <a:t>End User Equipment:  An APRS-capable radio OR </a:t>
            </a:r>
            <a:r>
              <a:rPr lang="en-US" altLang="en-US" sz="1800" dirty="0"/>
              <a:t>VHF radio</a:t>
            </a:r>
          </a:p>
          <a:p>
            <a:pPr marL="641033" lvl="1" indent="-256032" eaLnBrk="1" fontAlgn="auto" hangingPunct="1">
              <a:spcAft>
                <a:spcPts val="0"/>
              </a:spcAft>
              <a:buFont typeface="Arial" panose="020B0604020202020204" pitchFamily="34" charset="0"/>
              <a:buChar char="•"/>
              <a:defRPr/>
            </a:pPr>
            <a:r>
              <a:rPr lang="en-US" altLang="en-US" sz="1800" dirty="0"/>
              <a:t>TNC (e.g. </a:t>
            </a:r>
            <a:r>
              <a:rPr lang="en-US" altLang="en-US" sz="1800" dirty="0" err="1"/>
              <a:t>Moblink</a:t>
            </a:r>
            <a:r>
              <a:rPr lang="en-US" altLang="en-US" sz="1800" dirty="0"/>
              <a:t> TNC or </a:t>
            </a:r>
            <a:r>
              <a:rPr lang="en-US" altLang="en-US" sz="1800" dirty="0" err="1"/>
              <a:t>Byonics</a:t>
            </a:r>
            <a:r>
              <a:rPr lang="en-US" altLang="en-US" sz="1800" dirty="0"/>
              <a:t>)</a:t>
            </a:r>
          </a:p>
          <a:p>
            <a:pPr marL="641033" lvl="1" indent="-256032" eaLnBrk="1" fontAlgn="auto" hangingPunct="1">
              <a:spcAft>
                <a:spcPts val="0"/>
              </a:spcAft>
              <a:buFont typeface="Arial" panose="020B0604020202020204" pitchFamily="34" charset="0"/>
              <a:buChar char="•"/>
              <a:defRPr/>
            </a:pPr>
            <a:r>
              <a:rPr lang="en-US" altLang="en-US" sz="1800" dirty="0"/>
              <a:t>GPS Source – GPS handheld or GPS antenna (bionics)</a:t>
            </a:r>
          </a:p>
          <a:p>
            <a:pPr marL="641033" lvl="1" indent="-256032" eaLnBrk="1" fontAlgn="auto" hangingPunct="1">
              <a:spcAft>
                <a:spcPts val="0"/>
              </a:spcAft>
              <a:buFont typeface="Arial" panose="020B0604020202020204" pitchFamily="34" charset="0"/>
              <a:buChar char="•"/>
              <a:defRPr/>
            </a:pPr>
            <a:r>
              <a:rPr lang="en-US" altLang="en-US" sz="1800" dirty="0"/>
              <a:t>*Phone – Used for </a:t>
            </a:r>
            <a:r>
              <a:rPr lang="en-US" altLang="en-US" sz="1800" dirty="0" err="1"/>
              <a:t>APRSDroid</a:t>
            </a:r>
            <a:r>
              <a:rPr lang="en-US" altLang="en-US" sz="1800" dirty="0"/>
              <a:t> or </a:t>
            </a:r>
            <a:r>
              <a:rPr lang="en-US" altLang="en-US" sz="1800" dirty="0" err="1"/>
              <a:t>APRS.Fi</a:t>
            </a:r>
            <a:r>
              <a:rPr lang="en-US" altLang="en-US" sz="1800" dirty="0"/>
              <a:t> mobile apps</a:t>
            </a:r>
          </a:p>
          <a:p>
            <a:pPr marL="274320" indent="-256032" eaLnBrk="1" fontAlgn="auto" hangingPunct="1">
              <a:spcAft>
                <a:spcPts val="0"/>
              </a:spcAft>
              <a:buFont typeface="Arial" panose="020B0604020202020204" pitchFamily="34" charset="0"/>
              <a:buChar char="•"/>
              <a:defRPr/>
            </a:pPr>
            <a:r>
              <a:rPr lang="en-US" altLang="en-US" sz="2000" dirty="0"/>
              <a:t>Your radio’s manual and/or addendum for configuring APRS.  There is likely guidance on </a:t>
            </a:r>
            <a:r>
              <a:rPr lang="en-US" altLang="en-US" sz="2000" dirty="0" err="1"/>
              <a:t>youtube</a:t>
            </a:r>
            <a:r>
              <a:rPr lang="en-US" altLang="en-US" sz="2000" dirty="0"/>
              <a:t> as well.  Configuring your radio is a critically important as it is going to enable you to communicate effectively (like getting CTCSS tones set correctly to access a repeater)</a:t>
            </a:r>
          </a:p>
          <a:p>
            <a:pPr marL="274320" indent="-256032" eaLnBrk="1" fontAlgn="auto" hangingPunct="1">
              <a:spcAft>
                <a:spcPts val="0"/>
              </a:spcAft>
              <a:buFont typeface="Arial" panose="020B0604020202020204" pitchFamily="34" charset="0"/>
              <a:buChar char="•"/>
              <a:defRPr/>
            </a:pPr>
            <a:r>
              <a:rPr lang="en-US" altLang="en-US" sz="2000" dirty="0"/>
              <a:t>Knowledge of where your local </a:t>
            </a:r>
            <a:r>
              <a:rPr lang="en-US" altLang="en-US" sz="2000" dirty="0" err="1"/>
              <a:t>Igates</a:t>
            </a:r>
            <a:r>
              <a:rPr lang="en-US" altLang="en-US" sz="2000" dirty="0"/>
              <a:t>/Digipeaters are to ensure that your signal is hitting a repeater and getting into the APRS “system”</a:t>
            </a:r>
          </a:p>
          <a:p>
            <a:pPr marL="274320" indent="-256032" eaLnBrk="1" fontAlgn="auto" hangingPunct="1">
              <a:spcAft>
                <a:spcPts val="0"/>
              </a:spcAft>
              <a:buFont typeface="Arial" panose="020B0604020202020204" pitchFamily="34" charset="0"/>
              <a:buChar char="•"/>
              <a:defRPr/>
            </a:pPr>
            <a:r>
              <a:rPr lang="en-US" altLang="en-US" sz="2000" dirty="0"/>
              <a:t>Access to </a:t>
            </a:r>
            <a:r>
              <a:rPr lang="en-US" altLang="en-US" sz="2000" dirty="0" err="1"/>
              <a:t>APRS.fi</a:t>
            </a:r>
            <a:r>
              <a:rPr lang="en-US" altLang="en-US" sz="2000" dirty="0"/>
              <a:t> and knowledge on how to search for your call sign.</a:t>
            </a:r>
          </a:p>
          <a:p>
            <a:pPr marL="274320" indent="-256032" eaLnBrk="1" fontAlgn="auto" hangingPunct="1">
              <a:spcAft>
                <a:spcPts val="0"/>
              </a:spcAft>
              <a:buFont typeface="Arial" panose="020B0604020202020204" pitchFamily="34" charset="0"/>
              <a:buChar char="•"/>
              <a:defRPr/>
            </a:pPr>
            <a:endParaRPr lang="en-US" altLang="en-US" sz="2000" dirty="0"/>
          </a:p>
          <a:p>
            <a:pPr marL="274320" indent="-256032" eaLnBrk="1" fontAlgn="auto" hangingPunct="1">
              <a:spcAft>
                <a:spcPts val="0"/>
              </a:spcAft>
              <a:buFont typeface="Arial" panose="020B0604020202020204" pitchFamily="34" charset="0"/>
              <a:buChar char="•"/>
              <a:defRPr/>
            </a:pPr>
            <a:r>
              <a:rPr lang="en-US" altLang="en-US" sz="2000" dirty="0"/>
              <a:t>Note:  There is a method to just use your phone, but its not using any ham technology.</a:t>
            </a:r>
          </a:p>
        </p:txBody>
      </p:sp>
      <p:sp>
        <p:nvSpPr>
          <p:cNvPr id="18434" name="Rectangle 2"/>
          <p:cNvSpPr>
            <a:spLocks noGrp="1" noChangeArrowheads="1"/>
          </p:cNvSpPr>
          <p:nvPr>
            <p:ph type="title"/>
          </p:nvPr>
        </p:nvSpPr>
        <p:spPr>
          <a:xfrm>
            <a:off x="430306" y="152400"/>
            <a:ext cx="7543800" cy="914400"/>
          </a:xfrm>
        </p:spPr>
        <p:txBody>
          <a:bodyPr/>
          <a:lstStyle/>
          <a:p>
            <a:pPr eaLnBrk="1" fontAlgn="auto" hangingPunct="1">
              <a:spcAft>
                <a:spcPts val="0"/>
              </a:spcAft>
              <a:defRPr/>
            </a:pPr>
            <a:r>
              <a:rPr lang="en-US" altLang="en-US" sz="3600" dirty="0"/>
              <a:t>What do you need to get started?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2718" y="1524000"/>
            <a:ext cx="8229600" cy="4800600"/>
          </a:xfrm>
        </p:spPr>
        <p:txBody>
          <a:bodyPr anchor="t">
            <a:normAutofit fontScale="92500" lnSpcReduction="20000"/>
          </a:bodyPr>
          <a:lstStyle/>
          <a:p>
            <a:pPr marL="17462" indent="0" algn="l">
              <a:buNone/>
            </a:pPr>
            <a:r>
              <a:rPr lang="en-US" b="0" i="0" dirty="0">
                <a:solidFill>
                  <a:srgbClr val="D1D5DB"/>
                </a:solidFill>
                <a:effectLst/>
                <a:latin typeface="Söhne"/>
              </a:rPr>
              <a:t>To build an Automatic Packet Reporting System (APRS) I-gate (Internet Gateway), you'll need the following components:</a:t>
            </a:r>
          </a:p>
          <a:p>
            <a:pPr algn="l">
              <a:buFont typeface="Arial" panose="020B0604020202020204" pitchFamily="34" charset="0"/>
              <a:buChar char="•"/>
            </a:pPr>
            <a:r>
              <a:rPr lang="en-US" b="1" i="0" dirty="0">
                <a:solidFill>
                  <a:srgbClr val="D1D5DB"/>
                </a:solidFill>
                <a:effectLst/>
                <a:latin typeface="Söhne"/>
              </a:rPr>
              <a:t>Hardware:</a:t>
            </a:r>
            <a:endParaRPr lang="en-US" b="0" i="0" dirty="0">
              <a:solidFill>
                <a:srgbClr val="D1D5DB"/>
              </a:solidFill>
              <a:effectLst/>
              <a:latin typeface="Söhne"/>
            </a:endParaRPr>
          </a:p>
          <a:p>
            <a:pPr marL="800100" lvl="1" indent="-342900" algn="l">
              <a:buFont typeface="Arial" panose="020B0604020202020204" pitchFamily="34" charset="0"/>
              <a:buChar char="•"/>
            </a:pPr>
            <a:r>
              <a:rPr lang="en-US" b="1" i="0" dirty="0">
                <a:solidFill>
                  <a:srgbClr val="D1D5DB"/>
                </a:solidFill>
                <a:effectLst/>
                <a:latin typeface="Söhne"/>
              </a:rPr>
              <a:t>Radio Transceiver:</a:t>
            </a:r>
            <a:r>
              <a:rPr lang="en-US" b="0" i="0" dirty="0">
                <a:solidFill>
                  <a:srgbClr val="D1D5DB"/>
                </a:solidFill>
                <a:effectLst/>
                <a:latin typeface="Söhne"/>
              </a:rPr>
              <a:t> APRS operates on the 2-meter band (144.39 MHz in the U.S.), so you'll need a VHF radio transceiver.</a:t>
            </a:r>
          </a:p>
          <a:p>
            <a:pPr marL="800100" lvl="1" indent="-342900" algn="l">
              <a:buFont typeface="Arial" panose="020B0604020202020204" pitchFamily="34" charset="0"/>
              <a:buChar char="•"/>
            </a:pPr>
            <a:r>
              <a:rPr lang="en-US" b="1" i="0" dirty="0">
                <a:solidFill>
                  <a:srgbClr val="D1D5DB"/>
                </a:solidFill>
                <a:effectLst/>
                <a:latin typeface="Söhne"/>
              </a:rPr>
              <a:t>TNC (Terminal Node Controller):</a:t>
            </a:r>
            <a:r>
              <a:rPr lang="en-US" b="0" i="0" dirty="0">
                <a:solidFill>
                  <a:srgbClr val="D1D5DB"/>
                </a:solidFill>
                <a:effectLst/>
                <a:latin typeface="Söhne"/>
              </a:rPr>
              <a:t> This device interfaces between your radio and the computer, encoding and decoding data for transmission.</a:t>
            </a:r>
          </a:p>
          <a:p>
            <a:pPr marL="800100" lvl="1" indent="-342900" algn="l">
              <a:buFont typeface="Arial" panose="020B0604020202020204" pitchFamily="34" charset="0"/>
              <a:buChar char="•"/>
            </a:pPr>
            <a:r>
              <a:rPr lang="en-US" b="1" i="0" dirty="0">
                <a:solidFill>
                  <a:srgbClr val="D1D5DB"/>
                </a:solidFill>
                <a:effectLst/>
                <a:latin typeface="Söhne"/>
              </a:rPr>
              <a:t>Computer:</a:t>
            </a:r>
            <a:r>
              <a:rPr lang="en-US" b="0" i="0" dirty="0">
                <a:solidFill>
                  <a:srgbClr val="D1D5DB"/>
                </a:solidFill>
                <a:effectLst/>
                <a:latin typeface="Söhne"/>
              </a:rPr>
              <a:t> A computer (like a Raspberry Pi) to run the APRS software and connect to the internet.</a:t>
            </a:r>
          </a:p>
          <a:p>
            <a:pPr algn="l">
              <a:buFont typeface="Arial" panose="020B0604020202020204" pitchFamily="34" charset="0"/>
              <a:buChar char="•"/>
            </a:pPr>
            <a:r>
              <a:rPr lang="en-US" b="1" i="0" dirty="0">
                <a:solidFill>
                  <a:srgbClr val="D1D5DB"/>
                </a:solidFill>
                <a:effectLst/>
                <a:latin typeface="Söhne"/>
              </a:rPr>
              <a:t>Software:</a:t>
            </a:r>
            <a:endParaRPr lang="en-US" b="0" i="0" dirty="0">
              <a:solidFill>
                <a:srgbClr val="D1D5DB"/>
              </a:solidFill>
              <a:effectLst/>
              <a:latin typeface="Söhne"/>
            </a:endParaRPr>
          </a:p>
          <a:p>
            <a:pPr marL="800100" lvl="1" indent="-342900" algn="l">
              <a:buFont typeface="Arial" panose="020B0604020202020204" pitchFamily="34" charset="0"/>
              <a:buChar char="•"/>
            </a:pPr>
            <a:r>
              <a:rPr lang="en-US" b="1" i="0" dirty="0">
                <a:solidFill>
                  <a:srgbClr val="D1D5DB"/>
                </a:solidFill>
                <a:effectLst/>
                <a:latin typeface="Söhne"/>
              </a:rPr>
              <a:t>APRS Software:</a:t>
            </a:r>
            <a:r>
              <a:rPr lang="en-US" b="0" i="0" dirty="0">
                <a:solidFill>
                  <a:srgbClr val="D1D5DB"/>
                </a:solidFill>
                <a:effectLst/>
                <a:latin typeface="Söhne"/>
              </a:rPr>
              <a:t> Install APRS software on your computer. Popular choices include Dire Wolf, APRX, and YAAC (Yet Another APRS Client).</a:t>
            </a:r>
          </a:p>
          <a:p>
            <a:pPr marL="800100" lvl="1" indent="-342900" algn="l">
              <a:buFont typeface="Arial" panose="020B0604020202020204" pitchFamily="34" charset="0"/>
              <a:buChar char="•"/>
            </a:pPr>
            <a:r>
              <a:rPr lang="en-US" b="1" i="0" dirty="0">
                <a:solidFill>
                  <a:srgbClr val="D1D5DB"/>
                </a:solidFill>
                <a:effectLst/>
                <a:latin typeface="Söhne"/>
              </a:rPr>
              <a:t>Gateway Software:</a:t>
            </a:r>
            <a:r>
              <a:rPr lang="en-US" b="0" i="0" dirty="0">
                <a:solidFill>
                  <a:srgbClr val="D1D5DB"/>
                </a:solidFill>
                <a:effectLst/>
                <a:latin typeface="Söhne"/>
              </a:rPr>
              <a:t> If not included in your chosen APRS software, you might need additional software to act as a gateway between the radio and the internet.</a:t>
            </a:r>
          </a:p>
          <a:p>
            <a:pPr marL="90487" indent="0">
              <a:buNone/>
            </a:pPr>
            <a:r>
              <a:rPr lang="en-US" dirty="0">
                <a:solidFill>
                  <a:srgbClr val="D1D5DB"/>
                </a:solidFill>
                <a:effectLst/>
                <a:latin typeface="Söhne"/>
              </a:rPr>
              <a:t>Digipeaters are not all that different, just configured differently.  </a:t>
            </a:r>
          </a:p>
          <a:p>
            <a:pPr marL="90487" indent="0">
              <a:buNone/>
            </a:pPr>
            <a:r>
              <a:rPr lang="en-US" b="0" i="0" dirty="0">
                <a:solidFill>
                  <a:srgbClr val="D1D5DB"/>
                </a:solidFill>
                <a:effectLst/>
                <a:latin typeface="Söhne"/>
              </a:rPr>
              <a:t>Note 2:  It is important that you research the correct configurations on both digipeaters and </a:t>
            </a:r>
            <a:r>
              <a:rPr lang="en-US" b="0" i="0" dirty="0" err="1">
                <a:solidFill>
                  <a:srgbClr val="D1D5DB"/>
                </a:solidFill>
                <a:effectLst/>
                <a:latin typeface="Söhne"/>
              </a:rPr>
              <a:t>igates</a:t>
            </a:r>
            <a:r>
              <a:rPr lang="en-US" b="0" i="0" dirty="0">
                <a:solidFill>
                  <a:srgbClr val="D1D5DB"/>
                </a:solidFill>
                <a:effectLst/>
                <a:latin typeface="Söhne"/>
              </a:rPr>
              <a:t> to avoid creating unnecessary clutter in the APRS network.</a:t>
            </a:r>
          </a:p>
          <a:p>
            <a:pPr marL="304038" indent="-285750" eaLnBrk="1" fontAlgn="auto" hangingPunct="1">
              <a:spcAft>
                <a:spcPts val="0"/>
              </a:spcAft>
              <a:buFont typeface="Arial" panose="020B0604020202020204" pitchFamily="34" charset="0"/>
              <a:buChar char="•"/>
              <a:defRPr/>
            </a:pPr>
            <a:endParaRPr lang="en-US" altLang="en-US" sz="1400" dirty="0"/>
          </a:p>
        </p:txBody>
      </p:sp>
      <p:sp>
        <p:nvSpPr>
          <p:cNvPr id="19458" name="Rectangle 2"/>
          <p:cNvSpPr>
            <a:spLocks noGrp="1" noChangeArrowheads="1"/>
          </p:cNvSpPr>
          <p:nvPr>
            <p:ph type="title"/>
          </p:nvPr>
        </p:nvSpPr>
        <p:spPr>
          <a:xfrm>
            <a:off x="457200" y="162261"/>
            <a:ext cx="7543800" cy="914400"/>
          </a:xfrm>
        </p:spPr>
        <p:txBody>
          <a:bodyPr/>
          <a:lstStyle/>
          <a:p>
            <a:pPr eaLnBrk="1" fontAlgn="auto" hangingPunct="1">
              <a:spcAft>
                <a:spcPts val="0"/>
              </a:spcAft>
              <a:defRPr/>
            </a:pPr>
            <a:r>
              <a:rPr lang="en-US" altLang="en-US" sz="3200" dirty="0"/>
              <a:t>Advanced:  Building an APRS I-gate</a:t>
            </a:r>
          </a:p>
        </p:txBody>
      </p:sp>
    </p:spTree>
    <p:extLst>
      <p:ext uri="{BB962C8B-B14F-4D97-AF65-F5344CB8AC3E}">
        <p14:creationId xmlns:p14="http://schemas.microsoft.com/office/powerpoint/2010/main" val="275298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2718" y="1524000"/>
            <a:ext cx="8229600" cy="4800600"/>
          </a:xfrm>
        </p:spPr>
        <p:txBody>
          <a:bodyPr anchor="t">
            <a:normAutofit fontScale="92500" lnSpcReduction="10000"/>
          </a:bodyPr>
          <a:lstStyle/>
          <a:p>
            <a:pPr marL="18288" indent="0" eaLnBrk="1" fontAlgn="auto" hangingPunct="1">
              <a:spcAft>
                <a:spcPts val="0"/>
              </a:spcAft>
              <a:buNone/>
              <a:defRPr/>
            </a:pPr>
            <a:r>
              <a:rPr lang="en-US" sz="1800" dirty="0"/>
              <a:t>SSIDs are used as an informal way of indicating one of several different typical APRS applications.</a:t>
            </a:r>
          </a:p>
          <a:p>
            <a:pPr marL="274320" indent="-256032" eaLnBrk="1" fontAlgn="auto" hangingPunct="1">
              <a:spcAft>
                <a:spcPts val="0"/>
              </a:spcAft>
              <a:buFont typeface="Arial" panose="020B0604020202020204" pitchFamily="34" charset="0"/>
              <a:buChar char="•"/>
              <a:defRPr/>
            </a:pPr>
            <a:r>
              <a:rPr lang="en-US" sz="1600" dirty="0"/>
              <a:t>-0 Your primary station usually fixed and message capable </a:t>
            </a:r>
          </a:p>
          <a:p>
            <a:pPr marL="274320" indent="-256032" eaLnBrk="1" fontAlgn="auto" hangingPunct="1">
              <a:spcAft>
                <a:spcPts val="0"/>
              </a:spcAft>
              <a:buFont typeface="Arial" panose="020B0604020202020204" pitchFamily="34" charset="0"/>
              <a:buChar char="•"/>
              <a:defRPr/>
            </a:pPr>
            <a:r>
              <a:rPr lang="en-US" sz="1600" dirty="0"/>
              <a:t>-1 generic additional station, </a:t>
            </a:r>
            <a:r>
              <a:rPr lang="en-US" sz="1600" dirty="0" err="1"/>
              <a:t>digi</a:t>
            </a:r>
            <a:r>
              <a:rPr lang="en-US" sz="1600" dirty="0"/>
              <a:t>, mobile, </a:t>
            </a:r>
            <a:r>
              <a:rPr lang="en-US" sz="1600" dirty="0" err="1"/>
              <a:t>wx</a:t>
            </a:r>
            <a:r>
              <a:rPr lang="en-US" sz="1600" dirty="0"/>
              <a:t>,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-2 generic additional station, </a:t>
            </a:r>
            <a:r>
              <a:rPr lang="en-US" sz="1600" dirty="0" err="1"/>
              <a:t>digi</a:t>
            </a:r>
            <a:r>
              <a:rPr lang="en-US" sz="1600" dirty="0"/>
              <a:t>, mobile, </a:t>
            </a:r>
            <a:r>
              <a:rPr lang="en-US" sz="1600" dirty="0" err="1"/>
              <a:t>wx</a:t>
            </a:r>
            <a:r>
              <a:rPr lang="en-US" sz="1600" dirty="0"/>
              <a:t>,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-3 generic additional station, </a:t>
            </a:r>
            <a:r>
              <a:rPr lang="en-US" sz="1600" dirty="0" err="1"/>
              <a:t>digi</a:t>
            </a:r>
            <a:r>
              <a:rPr lang="en-US" sz="1600" dirty="0"/>
              <a:t>, mobile, </a:t>
            </a:r>
            <a:r>
              <a:rPr lang="en-US" sz="1600" dirty="0" err="1"/>
              <a:t>wx</a:t>
            </a:r>
            <a:r>
              <a:rPr lang="en-US" sz="1600" dirty="0"/>
              <a:t>,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-4 generic additional station, </a:t>
            </a:r>
            <a:r>
              <a:rPr lang="en-US" sz="1600" dirty="0" err="1"/>
              <a:t>digi</a:t>
            </a:r>
            <a:r>
              <a:rPr lang="en-US" sz="1600" dirty="0"/>
              <a:t>, mobile, </a:t>
            </a:r>
            <a:r>
              <a:rPr lang="en-US" sz="1600" dirty="0" err="1"/>
              <a:t>wx</a:t>
            </a:r>
            <a:r>
              <a:rPr lang="en-US" sz="1600" dirty="0"/>
              <a:t>,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-5 Other networks (</a:t>
            </a:r>
            <a:r>
              <a:rPr lang="en-US" sz="1600" dirty="0" err="1"/>
              <a:t>Dstar</a:t>
            </a:r>
            <a:r>
              <a:rPr lang="en-US" sz="1600" dirty="0"/>
              <a:t>, </a:t>
            </a:r>
            <a:r>
              <a:rPr lang="en-US" sz="1600" dirty="0" err="1"/>
              <a:t>Iphones</a:t>
            </a:r>
            <a:r>
              <a:rPr lang="en-US" sz="1600" dirty="0"/>
              <a:t>, Androids, Blackberry's </a:t>
            </a:r>
            <a:r>
              <a:rPr lang="en-US" sz="1600" dirty="0" err="1"/>
              <a:t>etc</a:t>
            </a:r>
            <a:r>
              <a:rPr lang="en-US" sz="1600" dirty="0"/>
              <a:t>) -6 Special activity, Satellite ops, camping or 6 meters,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-7 walkie talkies, HT's or other human portable </a:t>
            </a:r>
          </a:p>
          <a:p>
            <a:pPr marL="274320" indent="-256032" eaLnBrk="1" fontAlgn="auto" hangingPunct="1">
              <a:spcAft>
                <a:spcPts val="0"/>
              </a:spcAft>
              <a:buFont typeface="Arial" panose="020B0604020202020204" pitchFamily="34" charset="0"/>
              <a:buChar char="•"/>
              <a:defRPr/>
            </a:pPr>
            <a:r>
              <a:rPr lang="en-US" sz="1600" dirty="0"/>
              <a:t>-8 boats, sailboats, RV's or second main mobile -9 Primary Mobile (usually message capable) </a:t>
            </a:r>
          </a:p>
          <a:p>
            <a:pPr marL="274320" indent="-256032" eaLnBrk="1" fontAlgn="auto" hangingPunct="1">
              <a:spcAft>
                <a:spcPts val="0"/>
              </a:spcAft>
              <a:buFont typeface="Arial" panose="020B0604020202020204" pitchFamily="34" charset="0"/>
              <a:buChar char="•"/>
              <a:defRPr/>
            </a:pPr>
            <a:r>
              <a:rPr lang="en-US" sz="1600" dirty="0"/>
              <a:t>-10 internet, </a:t>
            </a:r>
            <a:r>
              <a:rPr lang="en-US" sz="1600" dirty="0" err="1"/>
              <a:t>Igates</a:t>
            </a:r>
            <a:r>
              <a:rPr lang="en-US" sz="1600" dirty="0"/>
              <a:t>, </a:t>
            </a:r>
            <a:r>
              <a:rPr lang="en-US" sz="1600" dirty="0" err="1"/>
              <a:t>echolink</a:t>
            </a:r>
            <a:r>
              <a:rPr lang="en-US" sz="1600" dirty="0"/>
              <a:t>, </a:t>
            </a:r>
            <a:r>
              <a:rPr lang="en-US" sz="1600" dirty="0" err="1"/>
              <a:t>winlink</a:t>
            </a:r>
            <a:r>
              <a:rPr lang="en-US" sz="1600" dirty="0"/>
              <a:t>, AVRS, APRN, </a:t>
            </a:r>
            <a:r>
              <a:rPr lang="en-US" sz="1600" dirty="0" err="1"/>
              <a:t>etc</a:t>
            </a:r>
            <a:r>
              <a:rPr lang="en-US" sz="1600" dirty="0"/>
              <a:t> -11 balloons, aircraft, spacecraft,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-12 </a:t>
            </a:r>
            <a:r>
              <a:rPr lang="en-US" sz="1600" dirty="0" err="1"/>
              <a:t>APRStt</a:t>
            </a:r>
            <a:r>
              <a:rPr lang="en-US" sz="1600" dirty="0"/>
              <a:t>, DTMF, RFID, devices, one-way trackers*, </a:t>
            </a:r>
            <a:r>
              <a:rPr lang="en-US" sz="1600" dirty="0" err="1"/>
              <a:t>etc</a:t>
            </a:r>
            <a:r>
              <a:rPr lang="en-US" sz="1600" dirty="0"/>
              <a:t> </a:t>
            </a:r>
          </a:p>
          <a:p>
            <a:pPr marL="274320" indent="-256032" eaLnBrk="1" fontAlgn="auto" hangingPunct="1">
              <a:spcAft>
                <a:spcPts val="0"/>
              </a:spcAft>
              <a:buFont typeface="Arial" panose="020B0604020202020204" pitchFamily="34" charset="0"/>
              <a:buChar char="•"/>
              <a:defRPr/>
            </a:pPr>
            <a:r>
              <a:rPr lang="en-US" sz="1600" dirty="0"/>
              <a:t>-13 Weather stations </a:t>
            </a:r>
          </a:p>
          <a:p>
            <a:pPr marL="274320" indent="-256032" eaLnBrk="1" fontAlgn="auto" hangingPunct="1">
              <a:spcAft>
                <a:spcPts val="0"/>
              </a:spcAft>
              <a:buFont typeface="Arial" panose="020B0604020202020204" pitchFamily="34" charset="0"/>
              <a:buChar char="•"/>
              <a:defRPr/>
            </a:pPr>
            <a:r>
              <a:rPr lang="en-US" sz="1600" dirty="0"/>
              <a:t>-14 Truckers or generally full time drivers </a:t>
            </a:r>
          </a:p>
          <a:p>
            <a:pPr marL="274320" indent="-256032" eaLnBrk="1" fontAlgn="auto" hangingPunct="1">
              <a:spcAft>
                <a:spcPts val="0"/>
              </a:spcAft>
              <a:buFont typeface="Arial" panose="020B0604020202020204" pitchFamily="34" charset="0"/>
              <a:buChar char="•"/>
              <a:defRPr/>
            </a:pPr>
            <a:r>
              <a:rPr lang="en-US" sz="1600" dirty="0"/>
              <a:t>-15 generic additional station, </a:t>
            </a:r>
            <a:r>
              <a:rPr lang="en-US" sz="1600" dirty="0" err="1"/>
              <a:t>digi</a:t>
            </a:r>
            <a:r>
              <a:rPr lang="en-US" sz="1600" dirty="0"/>
              <a:t>, mobile, </a:t>
            </a:r>
            <a:r>
              <a:rPr lang="en-US" sz="1600" dirty="0" err="1"/>
              <a:t>wx</a:t>
            </a:r>
            <a:r>
              <a:rPr lang="en-US" sz="1600" dirty="0"/>
              <a:t>, </a:t>
            </a:r>
            <a:r>
              <a:rPr lang="en-US" sz="1600" dirty="0" err="1"/>
              <a:t>etc</a:t>
            </a:r>
            <a:endParaRPr lang="en-US" sz="1600" dirty="0"/>
          </a:p>
          <a:p>
            <a:pPr marL="18288" indent="0" eaLnBrk="1" fontAlgn="auto" hangingPunct="1">
              <a:spcAft>
                <a:spcPts val="0"/>
              </a:spcAft>
              <a:buNone/>
              <a:defRPr/>
            </a:pPr>
            <a:endParaRPr lang="en-US" altLang="en-US" sz="2000" dirty="0"/>
          </a:p>
          <a:p>
            <a:pPr marL="18288" indent="0" eaLnBrk="1" fontAlgn="auto" hangingPunct="1">
              <a:spcAft>
                <a:spcPts val="0"/>
              </a:spcAft>
              <a:buNone/>
              <a:defRPr/>
            </a:pPr>
            <a:r>
              <a:rPr lang="en-US" altLang="en-US" sz="2000" dirty="0"/>
              <a:t>Usually used in conjunction with a symbol that displays on the map</a:t>
            </a:r>
            <a:endParaRPr lang="en-US" altLang="en-US" sz="1400" dirty="0"/>
          </a:p>
        </p:txBody>
      </p:sp>
      <p:sp>
        <p:nvSpPr>
          <p:cNvPr id="19458" name="Rectangle 2"/>
          <p:cNvSpPr>
            <a:spLocks noGrp="1" noChangeArrowheads="1"/>
          </p:cNvSpPr>
          <p:nvPr>
            <p:ph type="title"/>
          </p:nvPr>
        </p:nvSpPr>
        <p:spPr>
          <a:xfrm>
            <a:off x="457200" y="162261"/>
            <a:ext cx="7543800" cy="914400"/>
          </a:xfrm>
        </p:spPr>
        <p:txBody>
          <a:bodyPr/>
          <a:lstStyle/>
          <a:p>
            <a:pPr eaLnBrk="1" fontAlgn="auto" hangingPunct="1">
              <a:spcAft>
                <a:spcPts val="0"/>
              </a:spcAft>
              <a:defRPr/>
            </a:pPr>
            <a:r>
              <a:rPr lang="en-US" altLang="en-US" sz="4400" dirty="0"/>
              <a:t>APRS SSIDs</a:t>
            </a:r>
          </a:p>
        </p:txBody>
      </p:sp>
      <p:sp>
        <p:nvSpPr>
          <p:cNvPr id="2" name="TextBox 1">
            <a:extLst>
              <a:ext uri="{FF2B5EF4-FFF2-40B4-BE49-F238E27FC236}">
                <a16:creationId xmlns:a16="http://schemas.microsoft.com/office/drawing/2014/main" id="{AAE849C7-5AED-2250-5B89-C2CFBC6490AB}"/>
              </a:ext>
            </a:extLst>
          </p:cNvPr>
          <p:cNvSpPr txBox="1"/>
          <p:nvPr/>
        </p:nvSpPr>
        <p:spPr>
          <a:xfrm>
            <a:off x="103991" y="6380302"/>
            <a:ext cx="4504764" cy="215444"/>
          </a:xfrm>
          <a:prstGeom prst="rect">
            <a:avLst/>
          </a:prstGeom>
          <a:noFill/>
        </p:spPr>
        <p:txBody>
          <a:bodyPr wrap="square" rtlCol="0">
            <a:spAutoFit/>
          </a:bodyPr>
          <a:lstStyle/>
          <a:p>
            <a:r>
              <a:rPr lang="en-US" sz="800" dirty="0"/>
              <a:t>Source:  </a:t>
            </a:r>
            <a:r>
              <a:rPr lang="en-US" sz="800" dirty="0" err="1"/>
              <a:t>APRS.org</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905000"/>
            <a:ext cx="8229600" cy="4876800"/>
          </a:xfrm>
        </p:spPr>
        <p:txBody>
          <a:bodyPr/>
          <a:lstStyle/>
          <a:p>
            <a:pPr marL="274320" indent="-256032" eaLnBrk="1" fontAlgn="auto" hangingPunct="1">
              <a:lnSpc>
                <a:spcPct val="110000"/>
              </a:lnSpc>
              <a:spcAft>
                <a:spcPts val="0"/>
              </a:spcAft>
              <a:buFont typeface="Arial" panose="020B0604020202020204" pitchFamily="34" charset="0"/>
              <a:buChar char="•"/>
              <a:defRPr/>
            </a:pPr>
            <a:r>
              <a:rPr lang="en-US" altLang="en-US" sz="3600" dirty="0"/>
              <a:t>Locating yourself via callsign</a:t>
            </a:r>
          </a:p>
          <a:p>
            <a:pPr marL="274320" indent="-256032" eaLnBrk="1" fontAlgn="auto" hangingPunct="1">
              <a:lnSpc>
                <a:spcPct val="110000"/>
              </a:lnSpc>
              <a:spcAft>
                <a:spcPts val="0"/>
              </a:spcAft>
              <a:buFont typeface="Arial" panose="020B0604020202020204" pitchFamily="34" charset="0"/>
              <a:buChar char="•"/>
              <a:defRPr/>
            </a:pPr>
            <a:r>
              <a:rPr lang="en-US" altLang="en-US" sz="3600" dirty="0"/>
              <a:t>Locating </a:t>
            </a:r>
            <a:r>
              <a:rPr lang="en-US" altLang="en-US" sz="3600" dirty="0" err="1"/>
              <a:t>igates</a:t>
            </a:r>
            <a:r>
              <a:rPr lang="en-US" altLang="en-US" sz="3600" dirty="0"/>
              <a:t>/digipeaters</a:t>
            </a:r>
          </a:p>
          <a:p>
            <a:pPr marL="274320" indent="-256032" eaLnBrk="1" fontAlgn="auto" hangingPunct="1">
              <a:lnSpc>
                <a:spcPct val="110000"/>
              </a:lnSpc>
              <a:spcAft>
                <a:spcPts val="0"/>
              </a:spcAft>
              <a:buFont typeface="Arial" panose="020B0604020202020204" pitchFamily="34" charset="0"/>
              <a:buChar char="•"/>
              <a:defRPr/>
            </a:pPr>
            <a:endParaRPr lang="en-US" altLang="en-US" sz="3600" dirty="0"/>
          </a:p>
        </p:txBody>
      </p:sp>
      <p:sp>
        <p:nvSpPr>
          <p:cNvPr id="17410" name="Rectangle 2"/>
          <p:cNvSpPr>
            <a:spLocks noGrp="1" noChangeArrowheads="1"/>
          </p:cNvSpPr>
          <p:nvPr>
            <p:ph type="title"/>
          </p:nvPr>
        </p:nvSpPr>
        <p:spPr>
          <a:xfrm>
            <a:off x="457200" y="228600"/>
            <a:ext cx="7543800" cy="914400"/>
          </a:xfrm>
        </p:spPr>
        <p:txBody>
          <a:bodyPr/>
          <a:lstStyle/>
          <a:p>
            <a:pPr eaLnBrk="1" fontAlgn="auto" hangingPunct="1">
              <a:spcAft>
                <a:spcPts val="0"/>
              </a:spcAft>
              <a:defRPr/>
            </a:pPr>
            <a:r>
              <a:rPr lang="en-US" altLang="en-US" sz="4400" dirty="0" err="1"/>
              <a:t>APRS.fi</a:t>
            </a:r>
            <a:r>
              <a:rPr lang="en-US" altLang="en-US" sz="4400" dirty="0"/>
              <a:t> Demo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2718" y="1524000"/>
            <a:ext cx="8229600" cy="4800600"/>
          </a:xfrm>
        </p:spPr>
        <p:txBody>
          <a:bodyPr anchor="t">
            <a:normAutofit/>
          </a:bodyPr>
          <a:lstStyle/>
          <a:p>
            <a:pPr algn="l">
              <a:spcAft>
                <a:spcPts val="600"/>
              </a:spcAft>
              <a:buFont typeface="Arial" panose="020B0604020202020204" pitchFamily="34" charset="0"/>
              <a:buChar char="•"/>
            </a:pPr>
            <a:r>
              <a:rPr lang="en-US" sz="1800" b="1" i="0" dirty="0">
                <a:effectLst/>
                <a:latin typeface="Söhne"/>
              </a:rPr>
              <a:t>Harness Real-time Data:</a:t>
            </a:r>
            <a:r>
              <a:rPr lang="en-US" sz="1800" b="0" i="0" dirty="0">
                <a:effectLst/>
                <a:latin typeface="Söhne"/>
              </a:rPr>
              <a:t> APRS enables real-time data communication and location tracking, providing instant insights for diverse applications.</a:t>
            </a:r>
          </a:p>
          <a:p>
            <a:pPr algn="l">
              <a:spcAft>
                <a:spcPts val="600"/>
              </a:spcAft>
              <a:buFont typeface="Arial" panose="020B0604020202020204" pitchFamily="34" charset="0"/>
              <a:buChar char="•"/>
            </a:pPr>
            <a:r>
              <a:rPr lang="en-US" sz="1800" b="1" i="0" dirty="0">
                <a:effectLst/>
                <a:latin typeface="Söhne"/>
              </a:rPr>
              <a:t>Versatility Across Applications:</a:t>
            </a:r>
            <a:r>
              <a:rPr lang="en-US" sz="1800" b="0" i="0" dirty="0">
                <a:effectLst/>
                <a:latin typeface="Söhne"/>
              </a:rPr>
              <a:t> Highlight the broad spectrum of applications, from amateur radio to emergency response and asset tracking, showcases APRS as a versatile tool.</a:t>
            </a:r>
          </a:p>
          <a:p>
            <a:pPr algn="l">
              <a:spcAft>
                <a:spcPts val="600"/>
              </a:spcAft>
              <a:buFont typeface="Arial" panose="020B0604020202020204" pitchFamily="34" charset="0"/>
              <a:buChar char="•"/>
            </a:pPr>
            <a:r>
              <a:rPr lang="en-US" sz="1800" b="1" i="0" dirty="0">
                <a:effectLst/>
                <a:latin typeface="Söhne"/>
              </a:rPr>
              <a:t>Potential for Collaboration:</a:t>
            </a:r>
            <a:r>
              <a:rPr lang="en-US" sz="1800" b="0" i="0" dirty="0">
                <a:effectLst/>
                <a:latin typeface="Söhne"/>
              </a:rPr>
              <a:t> Can be used for club activities like the Horse Endurance Race or the Tri-Lakes fun run.</a:t>
            </a:r>
          </a:p>
          <a:p>
            <a:pPr marL="304038" indent="-285750" eaLnBrk="1" fontAlgn="auto" hangingPunct="1">
              <a:spcAft>
                <a:spcPts val="600"/>
              </a:spcAft>
              <a:buFont typeface="Arial" panose="020B0604020202020204" pitchFamily="34" charset="0"/>
              <a:buChar char="•"/>
              <a:defRPr/>
            </a:pPr>
            <a:endParaRPr lang="en-US" altLang="en-US" sz="1800" dirty="0"/>
          </a:p>
        </p:txBody>
      </p:sp>
      <p:sp>
        <p:nvSpPr>
          <p:cNvPr id="19458" name="Rectangle 2"/>
          <p:cNvSpPr>
            <a:spLocks noGrp="1" noChangeArrowheads="1"/>
          </p:cNvSpPr>
          <p:nvPr>
            <p:ph type="title"/>
          </p:nvPr>
        </p:nvSpPr>
        <p:spPr>
          <a:xfrm>
            <a:off x="457200" y="162261"/>
            <a:ext cx="7543800" cy="914400"/>
          </a:xfrm>
        </p:spPr>
        <p:txBody>
          <a:bodyPr/>
          <a:lstStyle/>
          <a:p>
            <a:pPr eaLnBrk="1" fontAlgn="auto" hangingPunct="1">
              <a:spcAft>
                <a:spcPts val="0"/>
              </a:spcAft>
              <a:defRPr/>
            </a:pPr>
            <a:r>
              <a:rPr lang="en-US" altLang="en-US" sz="3200" dirty="0"/>
              <a:t>Summary</a:t>
            </a:r>
          </a:p>
        </p:txBody>
      </p:sp>
    </p:spTree>
    <p:extLst>
      <p:ext uri="{BB962C8B-B14F-4D97-AF65-F5344CB8AC3E}">
        <p14:creationId xmlns:p14="http://schemas.microsoft.com/office/powerpoint/2010/main" val="40045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6D1F-F3B3-9FA3-B240-3EDAE26C7F9D}"/>
              </a:ext>
            </a:extLst>
          </p:cNvPr>
          <p:cNvSpPr>
            <a:spLocks noGrp="1"/>
          </p:cNvSpPr>
          <p:nvPr>
            <p:ph type="title"/>
          </p:nvPr>
        </p:nvSpPr>
        <p:spPr>
          <a:xfrm>
            <a:off x="685800" y="2971800"/>
            <a:ext cx="7543800" cy="914400"/>
          </a:xfrm>
        </p:spPr>
        <p:txBody>
          <a:bodyPr/>
          <a:lstStyle/>
          <a:p>
            <a:r>
              <a:rPr lang="en-US" dirty="0"/>
              <a:t>Backup</a:t>
            </a:r>
          </a:p>
        </p:txBody>
      </p:sp>
    </p:spTree>
    <p:extLst>
      <p:ext uri="{BB962C8B-B14F-4D97-AF65-F5344CB8AC3E}">
        <p14:creationId xmlns:p14="http://schemas.microsoft.com/office/powerpoint/2010/main" val="177173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lstStyle/>
          <a:p>
            <a:pPr eaLnBrk="1" fontAlgn="auto" hangingPunct="1">
              <a:spcAft>
                <a:spcPts val="0"/>
              </a:spcAft>
              <a:defRPr/>
            </a:pPr>
            <a:r>
              <a:rPr lang="en-US" sz="3600" dirty="0" err="1"/>
              <a:t>APRS.Fi</a:t>
            </a:r>
            <a:r>
              <a:rPr lang="en-US" sz="3600" dirty="0"/>
              <a:t> Slides – Colorado Springs</a:t>
            </a:r>
          </a:p>
        </p:txBody>
      </p:sp>
      <p:pic>
        <p:nvPicPr>
          <p:cNvPr id="6" name="Picture 5">
            <a:extLst>
              <a:ext uri="{FF2B5EF4-FFF2-40B4-BE49-F238E27FC236}">
                <a16:creationId xmlns:a16="http://schemas.microsoft.com/office/drawing/2014/main" id="{296E064B-CA04-7963-51F3-398EA9537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98696"/>
            <a:ext cx="7089031" cy="5533306"/>
          </a:xfrm>
          <a:prstGeom prst="rect">
            <a:avLst/>
          </a:prstGeom>
        </p:spPr>
      </p:pic>
    </p:spTree>
    <p:extLst>
      <p:ext uri="{BB962C8B-B14F-4D97-AF65-F5344CB8AC3E}">
        <p14:creationId xmlns:p14="http://schemas.microsoft.com/office/powerpoint/2010/main" val="168328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lstStyle/>
          <a:p>
            <a:pPr eaLnBrk="1" fontAlgn="auto" hangingPunct="1">
              <a:spcAft>
                <a:spcPts val="0"/>
              </a:spcAft>
              <a:defRPr/>
            </a:pPr>
            <a:r>
              <a:rPr lang="en-US" sz="4400" dirty="0" err="1"/>
              <a:t>APRS.Fi</a:t>
            </a:r>
            <a:r>
              <a:rPr lang="en-US" sz="4400" dirty="0"/>
              <a:t> Slides - Weather</a:t>
            </a:r>
          </a:p>
        </p:txBody>
      </p:sp>
      <p:pic>
        <p:nvPicPr>
          <p:cNvPr id="4" name="Picture 3">
            <a:extLst>
              <a:ext uri="{FF2B5EF4-FFF2-40B4-BE49-F238E27FC236}">
                <a16:creationId xmlns:a16="http://schemas.microsoft.com/office/drawing/2014/main" id="{F0C52BD3-0181-3DF0-61C9-4063BAC5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42" y="1828800"/>
            <a:ext cx="5819058" cy="2978150"/>
          </a:xfrm>
          <a:prstGeom prst="rect">
            <a:avLst/>
          </a:prstGeom>
        </p:spPr>
      </p:pic>
    </p:spTree>
    <p:extLst>
      <p:ext uri="{BB962C8B-B14F-4D97-AF65-F5344CB8AC3E}">
        <p14:creationId xmlns:p14="http://schemas.microsoft.com/office/powerpoint/2010/main" val="222118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47650"/>
            <a:ext cx="8229600" cy="2152650"/>
          </a:xfrm>
        </p:spPr>
        <p:txBody>
          <a:bodyPr/>
          <a:lstStyle/>
          <a:p>
            <a:pPr eaLnBrk="1" fontAlgn="auto" hangingPunct="1">
              <a:spcAft>
                <a:spcPts val="0"/>
              </a:spcAft>
              <a:defRPr/>
            </a:pPr>
            <a:r>
              <a:rPr lang="en-US" altLang="en-US" sz="4400" dirty="0">
                <a:ea typeface="Verdana" panose="020B0604030504040204" pitchFamily="34" charset="0"/>
                <a:cs typeface="Verdana" panose="020B0604030504040204" pitchFamily="34" charset="0"/>
              </a:rPr>
              <a:t>Agenda</a:t>
            </a:r>
          </a:p>
        </p:txBody>
      </p:sp>
      <p:sp>
        <p:nvSpPr>
          <p:cNvPr id="2051" name="Rectangle 3"/>
          <p:cNvSpPr>
            <a:spLocks noGrp="1" noChangeArrowheads="1"/>
          </p:cNvSpPr>
          <p:nvPr>
            <p:ph type="subTitle" idx="1"/>
          </p:nvPr>
        </p:nvSpPr>
        <p:spPr>
          <a:xfrm>
            <a:off x="2133600" y="2438400"/>
            <a:ext cx="6553200" cy="2743200"/>
          </a:xfrm>
        </p:spPr>
        <p:txBody>
          <a:bodyPr>
            <a:noAutofit/>
          </a:bodyPr>
          <a:lstStyle/>
          <a:p>
            <a:pPr eaLnBrk="1" fontAlgn="auto" hangingPunct="1">
              <a:spcAft>
                <a:spcPts val="0"/>
              </a:spcAft>
              <a:defRPr/>
            </a:pPr>
            <a:r>
              <a:rPr lang="en-US" altLang="en-US" sz="2800" dirty="0">
                <a:ea typeface="Verdana" panose="020B0604030504040204" pitchFamily="34" charset="0"/>
                <a:cs typeface="Verdana" panose="020B0604030504040204" pitchFamily="34" charset="0"/>
              </a:rPr>
              <a:t>We hope these sample slides will help you create accessible presentations so that all attendees can access your research and stories.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lstStyle/>
          <a:p>
            <a:pPr eaLnBrk="1" fontAlgn="auto" hangingPunct="1">
              <a:spcAft>
                <a:spcPts val="0"/>
              </a:spcAft>
              <a:defRPr/>
            </a:pPr>
            <a:r>
              <a:rPr lang="en-US" sz="4400" dirty="0" err="1"/>
              <a:t>APRS.Fi</a:t>
            </a:r>
            <a:r>
              <a:rPr lang="en-US" sz="4400" dirty="0"/>
              <a:t> Slides - Mobile</a:t>
            </a:r>
          </a:p>
        </p:txBody>
      </p:sp>
      <p:pic>
        <p:nvPicPr>
          <p:cNvPr id="5" name="Picture 4">
            <a:extLst>
              <a:ext uri="{FF2B5EF4-FFF2-40B4-BE49-F238E27FC236}">
                <a16:creationId xmlns:a16="http://schemas.microsoft.com/office/drawing/2014/main" id="{DE6DE8DF-B863-752F-835A-AB849BEFC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898561"/>
            <a:ext cx="4165600" cy="2698839"/>
          </a:xfrm>
          <a:prstGeom prst="rect">
            <a:avLst/>
          </a:prstGeom>
        </p:spPr>
      </p:pic>
    </p:spTree>
    <p:extLst>
      <p:ext uri="{BB962C8B-B14F-4D97-AF65-F5344CB8AC3E}">
        <p14:creationId xmlns:p14="http://schemas.microsoft.com/office/powerpoint/2010/main" val="249503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lstStyle/>
          <a:p>
            <a:pPr eaLnBrk="1" fontAlgn="auto" hangingPunct="1">
              <a:spcAft>
                <a:spcPts val="0"/>
              </a:spcAft>
              <a:defRPr/>
            </a:pPr>
            <a:r>
              <a:rPr lang="en-US" sz="4400" dirty="0" err="1"/>
              <a:t>APRS.Fi</a:t>
            </a:r>
            <a:r>
              <a:rPr lang="en-US" sz="4400" dirty="0"/>
              <a:t> Slides – I-Gate</a:t>
            </a:r>
          </a:p>
        </p:txBody>
      </p:sp>
      <p:pic>
        <p:nvPicPr>
          <p:cNvPr id="4" name="Picture 3">
            <a:extLst>
              <a:ext uri="{FF2B5EF4-FFF2-40B4-BE49-F238E27FC236}">
                <a16:creationId xmlns:a16="http://schemas.microsoft.com/office/drawing/2014/main" id="{0D61DE4E-1803-23D7-6864-7EC6DE5AD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2362200"/>
            <a:ext cx="4305300" cy="2133600"/>
          </a:xfrm>
          <a:prstGeom prst="rect">
            <a:avLst/>
          </a:prstGeom>
        </p:spPr>
      </p:pic>
    </p:spTree>
    <p:extLst>
      <p:ext uri="{BB962C8B-B14F-4D97-AF65-F5344CB8AC3E}">
        <p14:creationId xmlns:p14="http://schemas.microsoft.com/office/powerpoint/2010/main" val="95059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752600"/>
            <a:ext cx="8153400" cy="4800600"/>
          </a:xfrm>
        </p:spPr>
        <p:txBody>
          <a:bodyPr>
            <a:normAutofit/>
          </a:bodyPr>
          <a:lstStyle/>
          <a:p>
            <a:pPr marL="18288" indent="0" algn="ctr" eaLnBrk="1" fontAlgn="auto" hangingPunct="1">
              <a:spcAft>
                <a:spcPts val="0"/>
              </a:spcAft>
              <a:buFont typeface="Wingdings" pitchFamily="2" charset="2"/>
              <a:buNone/>
              <a:defRPr/>
            </a:pPr>
            <a:endParaRPr lang="en-US" altLang="en-US" sz="3200" dirty="0"/>
          </a:p>
        </p:txBody>
      </p:sp>
      <p:sp>
        <p:nvSpPr>
          <p:cNvPr id="2" name="Title 1"/>
          <p:cNvSpPr>
            <a:spLocks noGrp="1"/>
          </p:cNvSpPr>
          <p:nvPr>
            <p:ph type="title"/>
          </p:nvPr>
        </p:nvSpPr>
        <p:spPr>
          <a:xfrm>
            <a:off x="228600" y="152400"/>
            <a:ext cx="7543800" cy="914400"/>
          </a:xfrm>
        </p:spPr>
        <p:txBody>
          <a:bodyPr/>
          <a:lstStyle/>
          <a:p>
            <a:pPr eaLnBrk="1" fontAlgn="auto" hangingPunct="1">
              <a:spcAft>
                <a:spcPts val="0"/>
              </a:spcAft>
              <a:defRPr/>
            </a:pPr>
            <a:r>
              <a:rPr lang="en-US" sz="4400" dirty="0"/>
              <a:t>Thank You</a:t>
            </a:r>
          </a:p>
        </p:txBody>
      </p:sp>
    </p:spTree>
    <p:extLst>
      <p:ext uri="{BB962C8B-B14F-4D97-AF65-F5344CB8AC3E}">
        <p14:creationId xmlns:p14="http://schemas.microsoft.com/office/powerpoint/2010/main" val="265676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905000"/>
            <a:ext cx="8458200" cy="3581400"/>
          </a:xfrm>
        </p:spPr>
        <p:txBody>
          <a:bodyPr anchor="t">
            <a:normAutofit/>
          </a:bodyPr>
          <a:lstStyle/>
          <a:p>
            <a:pPr marL="274320" indent="-256032" eaLnBrk="1" fontAlgn="auto" hangingPunct="1">
              <a:spcAft>
                <a:spcPts val="0"/>
              </a:spcAft>
              <a:buFont typeface="Arial" panose="020B0604020202020204" pitchFamily="34" charset="0"/>
              <a:buChar char="•"/>
              <a:defRPr/>
            </a:pPr>
            <a:r>
              <a:rPr lang="en-US" altLang="en-US" sz="2800" dirty="0"/>
              <a:t>What is it?</a:t>
            </a:r>
          </a:p>
          <a:p>
            <a:pPr marL="274320" indent="-256032" eaLnBrk="1" fontAlgn="auto" hangingPunct="1">
              <a:spcAft>
                <a:spcPts val="0"/>
              </a:spcAft>
              <a:buFont typeface="Arial" panose="020B0604020202020204" pitchFamily="34" charset="0"/>
              <a:buChar char="•"/>
              <a:defRPr/>
            </a:pPr>
            <a:r>
              <a:rPr lang="en-US" altLang="en-US" sz="2800" dirty="0"/>
              <a:t>Background</a:t>
            </a:r>
          </a:p>
          <a:p>
            <a:pPr marL="274320" indent="-256032" eaLnBrk="1" fontAlgn="auto" hangingPunct="1">
              <a:spcAft>
                <a:spcPts val="0"/>
              </a:spcAft>
              <a:buFont typeface="Arial" panose="020B0604020202020204" pitchFamily="34" charset="0"/>
              <a:buChar char="•"/>
              <a:defRPr/>
            </a:pPr>
            <a:r>
              <a:rPr lang="en-US" altLang="en-US" sz="2800" dirty="0"/>
              <a:t>How Does it Work?</a:t>
            </a:r>
          </a:p>
          <a:p>
            <a:pPr marL="274320" indent="-256032" eaLnBrk="1" fontAlgn="auto" hangingPunct="1">
              <a:spcAft>
                <a:spcPts val="0"/>
              </a:spcAft>
              <a:buFont typeface="Arial" panose="020B0604020202020204" pitchFamily="34" charset="0"/>
              <a:buChar char="•"/>
              <a:defRPr/>
            </a:pPr>
            <a:r>
              <a:rPr lang="en-US" altLang="en-US" sz="2800" dirty="0"/>
              <a:t>Examples</a:t>
            </a:r>
          </a:p>
          <a:p>
            <a:pPr marL="274320" indent="-256032" eaLnBrk="1" fontAlgn="auto" hangingPunct="1">
              <a:spcAft>
                <a:spcPts val="0"/>
              </a:spcAft>
              <a:buFont typeface="Arial" panose="020B0604020202020204" pitchFamily="34" charset="0"/>
              <a:buChar char="•"/>
              <a:defRPr/>
            </a:pPr>
            <a:r>
              <a:rPr lang="en-US" altLang="en-US" sz="2800" dirty="0"/>
              <a:t>Equipment</a:t>
            </a:r>
          </a:p>
          <a:p>
            <a:pPr marL="274320" indent="-256032" eaLnBrk="1" fontAlgn="auto" hangingPunct="1">
              <a:spcAft>
                <a:spcPts val="0"/>
              </a:spcAft>
              <a:buFont typeface="Arial" panose="020B0604020202020204" pitchFamily="34" charset="0"/>
              <a:buChar char="•"/>
              <a:defRPr/>
            </a:pPr>
            <a:r>
              <a:rPr lang="en-US" altLang="en-US" sz="2800" dirty="0"/>
              <a:t>Demonstration</a:t>
            </a:r>
          </a:p>
        </p:txBody>
      </p:sp>
      <p:sp>
        <p:nvSpPr>
          <p:cNvPr id="6146" name="Rectangle 2"/>
          <p:cNvSpPr>
            <a:spLocks noGrp="1" noChangeArrowheads="1"/>
          </p:cNvSpPr>
          <p:nvPr>
            <p:ph type="title"/>
          </p:nvPr>
        </p:nvSpPr>
        <p:spPr>
          <a:xfrm>
            <a:off x="457200" y="-228600"/>
            <a:ext cx="7543800" cy="1219200"/>
          </a:xfrm>
        </p:spPr>
        <p:txBody>
          <a:bodyPr/>
          <a:lstStyle/>
          <a:p>
            <a:pPr eaLnBrk="1" fontAlgn="auto" hangingPunct="1">
              <a:spcAft>
                <a:spcPts val="0"/>
              </a:spcAft>
              <a:defRPr/>
            </a:pPr>
            <a:r>
              <a:rPr lang="en-US" altLang="en-US" sz="3600" dirty="0"/>
              <a:t>Agenda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077E2-7109-B4D1-4A83-C394767F9387}"/>
              </a:ext>
            </a:extLst>
          </p:cNvPr>
          <p:cNvSpPr>
            <a:spLocks noGrp="1"/>
          </p:cNvSpPr>
          <p:nvPr>
            <p:ph idx="1"/>
          </p:nvPr>
        </p:nvSpPr>
        <p:spPr>
          <a:xfrm>
            <a:off x="524434" y="1524000"/>
            <a:ext cx="8009965" cy="4648200"/>
          </a:xfrm>
        </p:spPr>
        <p:txBody>
          <a:bodyPr/>
          <a:lstStyle/>
          <a:p>
            <a:pPr>
              <a:buFont typeface="Arial" panose="020B0604020202020204" pitchFamily="34" charset="0"/>
              <a:buChar char="•"/>
            </a:pPr>
            <a:r>
              <a:rPr lang="en-US" dirty="0"/>
              <a:t>The Automatic Packet Reporting System is an amateur radio-based system for real time tactical digital communications of information of immediate value in the local area. </a:t>
            </a:r>
          </a:p>
          <a:p>
            <a:pPr>
              <a:buFont typeface="Arial" panose="020B0604020202020204" pitchFamily="34" charset="0"/>
              <a:buChar char="•"/>
            </a:pPr>
            <a:r>
              <a:rPr lang="en-US" dirty="0"/>
              <a:t>APRS data is typically broadcast on a single shared frequency to be repeated locally by area relay stations and digipeaters for widespread local consumption. </a:t>
            </a:r>
          </a:p>
          <a:p>
            <a:pPr>
              <a:buFont typeface="Arial" panose="020B0604020202020204" pitchFamily="34" charset="0"/>
              <a:buChar char="•"/>
            </a:pPr>
            <a:r>
              <a:rPr lang="en-US" dirty="0"/>
              <a:t>In addition, all such data is typically ingested into the APRS Internet System (APRS-IS) via an internet connected receiver (</a:t>
            </a:r>
            <a:r>
              <a:rPr lang="en-US" dirty="0" err="1"/>
              <a:t>igate</a:t>
            </a:r>
            <a:r>
              <a:rPr lang="en-US" dirty="0"/>
              <a:t>) and distributed globally. Shared information contains global coordinates, altitude, speed, heading, text messages, alerts, announcements, and bulletins. </a:t>
            </a:r>
          </a:p>
          <a:p>
            <a:pPr>
              <a:buFont typeface="Arial" panose="020B0604020202020204" pitchFamily="34" charset="0"/>
              <a:buChar char="•"/>
            </a:pPr>
            <a:endParaRPr lang="en-US" dirty="0"/>
          </a:p>
          <a:p>
            <a:pPr>
              <a:buFont typeface="Arial" panose="020B0604020202020204" pitchFamily="34" charset="0"/>
              <a:buChar char="•"/>
            </a:pPr>
            <a:r>
              <a:rPr lang="en-US" dirty="0"/>
              <a:t>Source: </a:t>
            </a:r>
            <a:r>
              <a:rPr lang="en-US" dirty="0" err="1"/>
              <a:t>aprs.org</a:t>
            </a:r>
            <a:r>
              <a:rPr lang="en-US" dirty="0"/>
              <a:t> website, Bob </a:t>
            </a:r>
            <a:r>
              <a:rPr lang="en-US" dirty="0" err="1"/>
              <a:t>Bruninga</a:t>
            </a:r>
            <a:r>
              <a:rPr lang="en-US" dirty="0"/>
              <a:t> (WB4APR)</a:t>
            </a:r>
          </a:p>
        </p:txBody>
      </p:sp>
      <p:sp>
        <p:nvSpPr>
          <p:cNvPr id="3" name="Title 2">
            <a:extLst>
              <a:ext uri="{FF2B5EF4-FFF2-40B4-BE49-F238E27FC236}">
                <a16:creationId xmlns:a16="http://schemas.microsoft.com/office/drawing/2014/main" id="{2FBFCE4B-228B-76D6-F642-17998A1664E4}"/>
              </a:ext>
            </a:extLst>
          </p:cNvPr>
          <p:cNvSpPr>
            <a:spLocks noGrp="1"/>
          </p:cNvSpPr>
          <p:nvPr>
            <p:ph type="title"/>
          </p:nvPr>
        </p:nvSpPr>
        <p:spPr>
          <a:xfrm>
            <a:off x="533400" y="152400"/>
            <a:ext cx="7543800" cy="914400"/>
          </a:xfrm>
        </p:spPr>
        <p:txBody>
          <a:bodyPr/>
          <a:lstStyle/>
          <a:p>
            <a:r>
              <a:rPr lang="en-US" dirty="0"/>
              <a:t>So What is it?</a:t>
            </a:r>
          </a:p>
        </p:txBody>
      </p:sp>
    </p:spTree>
    <p:extLst>
      <p:ext uri="{BB962C8B-B14F-4D97-AF65-F5344CB8AC3E}">
        <p14:creationId xmlns:p14="http://schemas.microsoft.com/office/powerpoint/2010/main" val="242900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524000"/>
            <a:ext cx="8229600" cy="4953000"/>
          </a:xfrm>
        </p:spPr>
        <p:txBody>
          <a:bodyPr>
            <a:noAutofit/>
          </a:bodyPr>
          <a:lstStyle/>
          <a:p>
            <a:pPr marL="685800" marR="0">
              <a:spcBef>
                <a:spcPts val="0"/>
              </a:spcBef>
              <a:spcAft>
                <a:spcPts val="0"/>
              </a:spcAft>
            </a:pPr>
            <a:endParaRPr lang="en-US" dirty="0">
              <a:effectLst/>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Founded by Bob </a:t>
            </a:r>
            <a:r>
              <a:rPr lang="en-US" sz="1800" kern="0" dirty="0" err="1">
                <a:effectLst/>
                <a:ea typeface="Times New Roman" panose="02020603050405020304" pitchFamily="18" charset="0"/>
                <a:cs typeface="Times New Roman" panose="02020603050405020304" pitchFamily="18" charset="0"/>
              </a:rPr>
              <a:t>Bruninga</a:t>
            </a:r>
            <a:r>
              <a:rPr lang="en-US" sz="1800" kern="0" dirty="0">
                <a:effectLst/>
                <a:ea typeface="Times New Roman" panose="02020603050405020304" pitchFamily="18" charset="0"/>
                <a:cs typeface="Times New Roman" panose="02020603050405020304" pitchFamily="18" charset="0"/>
              </a:rPr>
              <a:t>, WB4APR, in the late 1980s.</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Primarily used in amateur radio operations but adopted in various fields for data transmission.</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Utilizes radio frequencies to transmit digital data packets.</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Operates on VHF/UHF bands and supports text-based messaging, GPS information, and weather data.</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Offers a network of interconnected stations (digipeaters) that relay information across a wide area.</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Provides a platform for tracking vehicles, assets, weather stations, and individuals in real-time.</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Promotes emergency communication and aids in search &amp; rescue operations.</a:t>
            </a:r>
            <a:endParaRPr lang="en-US" sz="18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800" kern="0" dirty="0">
                <a:effectLst/>
                <a:ea typeface="Times New Roman" panose="02020603050405020304" pitchFamily="18" charset="0"/>
                <a:cs typeface="Times New Roman" panose="02020603050405020304" pitchFamily="18" charset="0"/>
              </a:rPr>
              <a:t>Enables users to access information via APRS websites and applications, providing a visual representation of transmitted data on maps.</a:t>
            </a:r>
            <a:endParaRPr lang="en-US" sz="1800" kern="100" dirty="0">
              <a:effectLst/>
              <a:ea typeface="Calibri" panose="020F0502020204030204" pitchFamily="34" charset="0"/>
              <a:cs typeface="Times New Roman" panose="02020603050405020304" pitchFamily="18" charset="0"/>
            </a:endParaRPr>
          </a:p>
        </p:txBody>
      </p:sp>
      <p:sp>
        <p:nvSpPr>
          <p:cNvPr id="15362" name="Rectangle 2"/>
          <p:cNvSpPr>
            <a:spLocks noGrp="1" noChangeArrowheads="1"/>
          </p:cNvSpPr>
          <p:nvPr>
            <p:ph type="title"/>
          </p:nvPr>
        </p:nvSpPr>
        <p:spPr>
          <a:xfrm>
            <a:off x="457200" y="228600"/>
            <a:ext cx="7543800" cy="914400"/>
          </a:xfrm>
        </p:spPr>
        <p:txBody>
          <a:bodyPr/>
          <a:lstStyle/>
          <a:p>
            <a:pPr eaLnBrk="1" fontAlgn="auto" hangingPunct="1">
              <a:spcAft>
                <a:spcPts val="0"/>
              </a:spcAft>
              <a:defRPr/>
            </a:pPr>
            <a:r>
              <a:rPr lang="en-US" altLang="en-US" sz="4400" dirty="0"/>
              <a:t>Some Background</a:t>
            </a:r>
          </a:p>
        </p:txBody>
      </p:sp>
      <p:sp>
        <p:nvSpPr>
          <p:cNvPr id="2" name="TextBox 1">
            <a:extLst>
              <a:ext uri="{FF2B5EF4-FFF2-40B4-BE49-F238E27FC236}">
                <a16:creationId xmlns:a16="http://schemas.microsoft.com/office/drawing/2014/main" id="{05FD715F-4024-A644-8C07-F22D1992DB70}"/>
              </a:ext>
            </a:extLst>
          </p:cNvPr>
          <p:cNvSpPr txBox="1"/>
          <p:nvPr/>
        </p:nvSpPr>
        <p:spPr>
          <a:xfrm>
            <a:off x="304800" y="6413956"/>
            <a:ext cx="4504764" cy="215444"/>
          </a:xfrm>
          <a:prstGeom prst="rect">
            <a:avLst/>
          </a:prstGeom>
          <a:noFill/>
        </p:spPr>
        <p:txBody>
          <a:bodyPr wrap="square" rtlCol="0">
            <a:spAutoFit/>
          </a:bodyPr>
          <a:lstStyle/>
          <a:p>
            <a:r>
              <a:rPr lang="en-US" sz="800" dirty="0"/>
              <a:t>Source:  </a:t>
            </a:r>
            <a:r>
              <a:rPr lang="en-US" sz="800" dirty="0" err="1"/>
              <a:t>APRS.org</a:t>
            </a:r>
            <a:r>
              <a:rPr lang="en-US" sz="800" dirty="0"/>
              <a:t>, Wikipedia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487296" y="1524000"/>
            <a:ext cx="3504304" cy="5067300"/>
          </a:xfrm>
        </p:spPr>
        <p:txBody>
          <a:bodyPr>
            <a:normAutofit lnSpcReduction="10000"/>
          </a:bodyPr>
          <a:lstStyle/>
          <a:p>
            <a:pPr marL="17462" indent="0" algn="l">
              <a:buNone/>
            </a:pPr>
            <a:r>
              <a:rPr lang="en-US" sz="1400" b="0" i="0" dirty="0">
                <a:effectLst/>
                <a:latin typeface="Söhne"/>
              </a:rPr>
              <a:t>APRS networks usually involve various components:</a:t>
            </a:r>
          </a:p>
          <a:p>
            <a:pPr algn="l">
              <a:buFont typeface="+mj-lt"/>
              <a:buAutoNum type="arabicPeriod"/>
            </a:pPr>
            <a:r>
              <a:rPr lang="en-US" sz="1400" b="1" i="0" dirty="0">
                <a:effectLst/>
                <a:latin typeface="Söhne"/>
              </a:rPr>
              <a:t>Stations</a:t>
            </a:r>
            <a:r>
              <a:rPr lang="en-US" sz="1400" b="0" i="0" dirty="0">
                <a:effectLst/>
                <a:latin typeface="Söhne"/>
              </a:rPr>
              <a:t>: These are nodes within the network, such as mobile or fixed stations equipped with APRS transceivers.</a:t>
            </a:r>
          </a:p>
          <a:p>
            <a:pPr algn="l">
              <a:buFont typeface="+mj-lt"/>
              <a:buAutoNum type="arabicPeriod"/>
            </a:pPr>
            <a:r>
              <a:rPr lang="en-US" sz="1400" b="1" i="0" dirty="0">
                <a:effectLst/>
                <a:latin typeface="Söhne"/>
              </a:rPr>
              <a:t>Digipeaters</a:t>
            </a:r>
            <a:r>
              <a:rPr lang="en-US" sz="1400" b="0" i="0" dirty="0">
                <a:effectLst/>
                <a:latin typeface="Söhne"/>
              </a:rPr>
              <a:t>: These act as relay stations, receiving packets from stations and retransmitting them to extend the range of the network.</a:t>
            </a:r>
          </a:p>
          <a:p>
            <a:pPr algn="l">
              <a:buFont typeface="+mj-lt"/>
              <a:buAutoNum type="arabicPeriod"/>
            </a:pPr>
            <a:r>
              <a:rPr lang="en-US" sz="1400" b="1" i="0" dirty="0" err="1">
                <a:effectLst/>
                <a:latin typeface="Söhne"/>
              </a:rPr>
              <a:t>iGates</a:t>
            </a:r>
            <a:r>
              <a:rPr lang="en-US" sz="1400" b="0" i="0" dirty="0">
                <a:effectLst/>
                <a:latin typeface="Söhne"/>
              </a:rPr>
              <a:t>: Internet Gateways that connect the APRS RF (Radio Frequency) network to the internet, allowing APRS data to be shared globally. They receive RF packets and upload them to APRS-IS (Automatic Packet Reporting System-Internet Service).</a:t>
            </a:r>
          </a:p>
          <a:p>
            <a:pPr algn="l">
              <a:buFont typeface="+mj-lt"/>
              <a:buAutoNum type="arabicPeriod"/>
            </a:pPr>
            <a:r>
              <a:rPr lang="en-US" sz="1400" b="1" i="0" dirty="0">
                <a:effectLst/>
                <a:latin typeface="Söhne"/>
              </a:rPr>
              <a:t>APRS-IS Servers</a:t>
            </a:r>
            <a:r>
              <a:rPr lang="en-US" sz="1400" b="0" i="0" dirty="0">
                <a:effectLst/>
                <a:latin typeface="Söhne"/>
              </a:rPr>
              <a:t>: Servers that store and distribute APRS data received from </a:t>
            </a:r>
            <a:r>
              <a:rPr lang="en-US" sz="1400" b="0" i="0" dirty="0" err="1">
                <a:effectLst/>
                <a:latin typeface="Söhne"/>
              </a:rPr>
              <a:t>iGates</a:t>
            </a:r>
            <a:r>
              <a:rPr lang="en-US" sz="1400" b="0" i="0" dirty="0">
                <a:effectLst/>
                <a:latin typeface="Söhne"/>
              </a:rPr>
              <a:t>.</a:t>
            </a:r>
          </a:p>
          <a:p>
            <a:pPr algn="l">
              <a:buFont typeface="+mj-lt"/>
              <a:buAutoNum type="arabicPeriod"/>
            </a:pPr>
            <a:r>
              <a:rPr lang="en-US" sz="1400" b="1" i="0" dirty="0">
                <a:effectLst/>
                <a:latin typeface="Söhne"/>
              </a:rPr>
              <a:t>Clients/Applications</a:t>
            </a:r>
            <a:r>
              <a:rPr lang="en-US" sz="1400" b="0" i="0" dirty="0">
                <a:effectLst/>
                <a:latin typeface="Söhne"/>
              </a:rPr>
              <a:t>: Various software applications or clients that access APRS data, displaying it in maps or using it for specific purposes (like weather stations, tracking systems, etc.).</a:t>
            </a:r>
          </a:p>
        </p:txBody>
      </p:sp>
      <p:sp>
        <p:nvSpPr>
          <p:cNvPr id="26626" name="Rectangle 2"/>
          <p:cNvSpPr>
            <a:spLocks noGrp="1" noChangeArrowheads="1"/>
          </p:cNvSpPr>
          <p:nvPr>
            <p:ph type="title"/>
          </p:nvPr>
        </p:nvSpPr>
        <p:spPr>
          <a:xfrm>
            <a:off x="383689" y="152400"/>
            <a:ext cx="7543800" cy="914400"/>
          </a:xfrm>
        </p:spPr>
        <p:txBody>
          <a:bodyPr/>
          <a:lstStyle/>
          <a:p>
            <a:pPr eaLnBrk="1" fontAlgn="auto" hangingPunct="1">
              <a:spcAft>
                <a:spcPts val="0"/>
              </a:spcAft>
              <a:defRPr/>
            </a:pPr>
            <a:r>
              <a:rPr lang="en-US" altLang="en-US" sz="4400" dirty="0"/>
              <a:t>How Does it Work?</a:t>
            </a:r>
          </a:p>
        </p:txBody>
      </p:sp>
      <p:pic>
        <p:nvPicPr>
          <p:cNvPr id="5" name="Picture 4">
            <a:extLst>
              <a:ext uri="{FF2B5EF4-FFF2-40B4-BE49-F238E27FC236}">
                <a16:creationId xmlns:a16="http://schemas.microsoft.com/office/drawing/2014/main" id="{7C7AC4D0-66D8-3FF7-5D5C-69039241E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96" y="1981200"/>
            <a:ext cx="5257800" cy="381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791200" y="1524000"/>
            <a:ext cx="2990626" cy="2667000"/>
          </a:xfrm>
        </p:spPr>
        <p:txBody>
          <a:bodyPr>
            <a:normAutofit/>
          </a:bodyPr>
          <a:lstStyle/>
          <a:p>
            <a:pPr marL="17462" indent="0" algn="l">
              <a:buNone/>
            </a:pPr>
            <a:r>
              <a:rPr lang="en-US" sz="1400" b="0" i="0" dirty="0">
                <a:effectLst/>
                <a:latin typeface="Söhne"/>
              </a:rPr>
              <a:t>APRS is used globally</a:t>
            </a:r>
          </a:p>
          <a:p>
            <a:pPr algn="l">
              <a:buFont typeface="+mj-lt"/>
              <a:buAutoNum type="arabicPeriod"/>
            </a:pPr>
            <a:r>
              <a:rPr lang="en-US" sz="1400" b="1" i="0" dirty="0">
                <a:effectLst/>
                <a:latin typeface="Söhne"/>
              </a:rPr>
              <a:t>North American has standardized on the VHF Frequency 144.39</a:t>
            </a:r>
            <a:endParaRPr lang="en-US" sz="1400" b="0" i="0" dirty="0">
              <a:effectLst/>
              <a:latin typeface="Söhne"/>
            </a:endParaRPr>
          </a:p>
        </p:txBody>
      </p:sp>
      <p:sp>
        <p:nvSpPr>
          <p:cNvPr id="26626" name="Rectangle 2"/>
          <p:cNvSpPr>
            <a:spLocks noGrp="1" noChangeArrowheads="1"/>
          </p:cNvSpPr>
          <p:nvPr>
            <p:ph type="title"/>
          </p:nvPr>
        </p:nvSpPr>
        <p:spPr>
          <a:xfrm>
            <a:off x="383689" y="152400"/>
            <a:ext cx="7543800" cy="914400"/>
          </a:xfrm>
        </p:spPr>
        <p:txBody>
          <a:bodyPr/>
          <a:lstStyle/>
          <a:p>
            <a:pPr eaLnBrk="1" fontAlgn="auto" hangingPunct="1">
              <a:spcAft>
                <a:spcPts val="0"/>
              </a:spcAft>
              <a:defRPr/>
            </a:pPr>
            <a:r>
              <a:rPr lang="en-US" altLang="en-US" sz="4400" dirty="0"/>
              <a:t>Frequency Map</a:t>
            </a:r>
          </a:p>
        </p:txBody>
      </p:sp>
      <p:pic>
        <p:nvPicPr>
          <p:cNvPr id="3" name="Picture 2">
            <a:extLst>
              <a:ext uri="{FF2B5EF4-FFF2-40B4-BE49-F238E27FC236}">
                <a16:creationId xmlns:a16="http://schemas.microsoft.com/office/drawing/2014/main" id="{F312325C-BF9E-EE8C-9DC9-7EB57E78F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74" y="1524000"/>
            <a:ext cx="5283200" cy="3169920"/>
          </a:xfrm>
          <a:prstGeom prst="rect">
            <a:avLst/>
          </a:prstGeom>
        </p:spPr>
      </p:pic>
      <p:pic>
        <p:nvPicPr>
          <p:cNvPr id="6" name="Picture 5">
            <a:extLst>
              <a:ext uri="{FF2B5EF4-FFF2-40B4-BE49-F238E27FC236}">
                <a16:creationId xmlns:a16="http://schemas.microsoft.com/office/drawing/2014/main" id="{B208D7E7-5BBA-6FB4-FB1E-FDD61B707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399" y="4495800"/>
            <a:ext cx="4855779" cy="1600200"/>
          </a:xfrm>
          <a:prstGeom prst="rect">
            <a:avLst/>
          </a:prstGeom>
        </p:spPr>
      </p:pic>
      <p:sp>
        <p:nvSpPr>
          <p:cNvPr id="7" name="TextBox 6">
            <a:extLst>
              <a:ext uri="{FF2B5EF4-FFF2-40B4-BE49-F238E27FC236}">
                <a16:creationId xmlns:a16="http://schemas.microsoft.com/office/drawing/2014/main" id="{08437C0E-B99F-DED8-427F-C253FDFFE515}"/>
              </a:ext>
            </a:extLst>
          </p:cNvPr>
          <p:cNvSpPr txBox="1"/>
          <p:nvPr/>
        </p:nvSpPr>
        <p:spPr>
          <a:xfrm>
            <a:off x="362174" y="6390939"/>
            <a:ext cx="4504764" cy="215444"/>
          </a:xfrm>
          <a:prstGeom prst="rect">
            <a:avLst/>
          </a:prstGeom>
          <a:noFill/>
        </p:spPr>
        <p:txBody>
          <a:bodyPr wrap="square" rtlCol="0">
            <a:spAutoFit/>
          </a:bodyPr>
          <a:lstStyle/>
          <a:p>
            <a:r>
              <a:rPr lang="en-US" sz="800" dirty="0"/>
              <a:t>Source:  </a:t>
            </a:r>
            <a:r>
              <a:rPr lang="en-US" sz="800" dirty="0" err="1"/>
              <a:t>APRS.org</a:t>
            </a:r>
            <a:endParaRPr lang="en-US" sz="800" dirty="0"/>
          </a:p>
        </p:txBody>
      </p:sp>
    </p:spTree>
    <p:extLst>
      <p:ext uri="{BB962C8B-B14F-4D97-AF65-F5344CB8AC3E}">
        <p14:creationId xmlns:p14="http://schemas.microsoft.com/office/powerpoint/2010/main" val="156179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04800" y="1371600"/>
            <a:ext cx="8229600" cy="4724400"/>
          </a:xfrm>
        </p:spPr>
        <p:txBody>
          <a:bodyPr anchor="t">
            <a:noAutofit/>
          </a:bodyPr>
          <a:lstStyle/>
          <a:p>
            <a:pPr>
              <a:spcBef>
                <a:spcPts val="600"/>
              </a:spcBef>
              <a:spcAft>
                <a:spcPts val="600"/>
              </a:spcAft>
              <a:buFont typeface="Arial" panose="020B0604020202020204" pitchFamily="34" charset="0"/>
              <a:buChar char="•"/>
            </a:pPr>
            <a:r>
              <a:rPr lang="en-US" sz="1200" b="1" i="0" dirty="0">
                <a:effectLst/>
                <a:latin typeface="Söhne"/>
              </a:rPr>
              <a:t>Vehicle Tracking:</a:t>
            </a:r>
            <a:r>
              <a:rPr lang="en-US" sz="1200" b="0" i="0" dirty="0">
                <a:effectLst/>
                <a:latin typeface="Söhne"/>
              </a:rPr>
              <a:t> APRS is often used to track the location of vehicles, such as ham radio operators participating in events, emergency response vehicles, or even personal vehicles. This can be useful in scenarios where real-time location information is crucial.</a:t>
            </a:r>
          </a:p>
          <a:p>
            <a:pPr>
              <a:spcBef>
                <a:spcPts val="600"/>
              </a:spcBef>
              <a:spcAft>
                <a:spcPts val="600"/>
              </a:spcAft>
              <a:buFont typeface="Arial" panose="020B0604020202020204" pitchFamily="34" charset="0"/>
              <a:buChar char="•"/>
            </a:pPr>
            <a:r>
              <a:rPr lang="en-US" sz="1200" b="1" i="0" dirty="0">
                <a:effectLst/>
                <a:latin typeface="Söhne"/>
              </a:rPr>
              <a:t>Weather Reporting:</a:t>
            </a:r>
            <a:r>
              <a:rPr lang="en-US" sz="1200" b="0" i="0" dirty="0">
                <a:effectLst/>
                <a:latin typeface="Söhne"/>
              </a:rPr>
              <a:t> APRS can be employed to transmit weather information, including temperature, humidity, wind speed, and barometric pressure. Weather stations equipped with APRS transmitters can provide valuable data for local monitoring and forecasting.</a:t>
            </a:r>
          </a:p>
          <a:p>
            <a:pPr>
              <a:spcBef>
                <a:spcPts val="600"/>
              </a:spcBef>
              <a:spcAft>
                <a:spcPts val="600"/>
              </a:spcAft>
              <a:buFont typeface="Arial" panose="020B0604020202020204" pitchFamily="34" charset="0"/>
              <a:buChar char="•"/>
            </a:pPr>
            <a:r>
              <a:rPr lang="en-US" sz="1200" b="1" i="0" dirty="0">
                <a:effectLst/>
                <a:latin typeface="Söhne"/>
              </a:rPr>
              <a:t>Emergency Communications:</a:t>
            </a:r>
            <a:r>
              <a:rPr lang="en-US" sz="1200" b="0" i="0" dirty="0">
                <a:effectLst/>
                <a:latin typeface="Söhne"/>
              </a:rPr>
              <a:t> During emergencies or disasters, APRS can serve as a reliable communication tool. It allows operators to exchange messages, send updates on conditions, and coordinate emergency response efforts.  For</a:t>
            </a:r>
            <a:r>
              <a:rPr lang="en-US" sz="1200" dirty="0">
                <a:effectLst/>
                <a:latin typeface="Söhne"/>
              </a:rPr>
              <a:t> example, can be used with SMS or a </a:t>
            </a:r>
            <a:r>
              <a:rPr lang="en-US" sz="1200" dirty="0" err="1">
                <a:effectLst/>
                <a:latin typeface="Söhne"/>
              </a:rPr>
              <a:t>Winlink</a:t>
            </a:r>
            <a:r>
              <a:rPr lang="en-US" sz="1200" dirty="0">
                <a:effectLst/>
                <a:latin typeface="Söhne"/>
              </a:rPr>
              <a:t> Gateway</a:t>
            </a:r>
            <a:endParaRPr lang="en-US" sz="1200" b="0" i="0" dirty="0">
              <a:effectLst/>
              <a:latin typeface="Söhne"/>
            </a:endParaRPr>
          </a:p>
          <a:p>
            <a:pPr>
              <a:spcBef>
                <a:spcPts val="600"/>
              </a:spcBef>
              <a:spcAft>
                <a:spcPts val="600"/>
              </a:spcAft>
              <a:buFont typeface="Arial" panose="020B0604020202020204" pitchFamily="34" charset="0"/>
              <a:buChar char="•"/>
            </a:pPr>
            <a:r>
              <a:rPr lang="en-US" sz="1200" b="1" i="0" dirty="0">
                <a:effectLst/>
                <a:latin typeface="Söhne"/>
              </a:rPr>
              <a:t>Asset Tracking:</a:t>
            </a:r>
            <a:r>
              <a:rPr lang="en-US" sz="1200" b="0" i="0" dirty="0">
                <a:effectLst/>
                <a:latin typeface="Söhne"/>
              </a:rPr>
              <a:t> Beyond vehicles, APRS can be used for tracking various assets. This is particularly useful in scenarios where keeping tabs on the location of equipment, supplies, or personnel is important.</a:t>
            </a:r>
          </a:p>
          <a:p>
            <a:pPr>
              <a:spcBef>
                <a:spcPts val="600"/>
              </a:spcBef>
              <a:spcAft>
                <a:spcPts val="600"/>
              </a:spcAft>
              <a:buFont typeface="Arial" panose="020B0604020202020204" pitchFamily="34" charset="0"/>
              <a:buChar char="•"/>
            </a:pPr>
            <a:r>
              <a:rPr lang="en-US" sz="1200" b="1" i="0" dirty="0">
                <a:effectLst/>
                <a:latin typeface="Söhne"/>
              </a:rPr>
              <a:t>Search and Rescue:</a:t>
            </a:r>
            <a:r>
              <a:rPr lang="en-US" sz="1200" b="0" i="0" dirty="0">
                <a:effectLst/>
                <a:latin typeface="Söhne"/>
              </a:rPr>
              <a:t> APRS is valuable in search and rescue operations. Rescuers can track the movements of teams and receive location updates, improving coordination and efficiency in locating missing persons.</a:t>
            </a:r>
          </a:p>
          <a:p>
            <a:pPr>
              <a:spcBef>
                <a:spcPts val="600"/>
              </a:spcBef>
              <a:spcAft>
                <a:spcPts val="600"/>
              </a:spcAft>
              <a:buFont typeface="Arial" panose="020B0604020202020204" pitchFamily="34" charset="0"/>
              <a:buChar char="•"/>
            </a:pPr>
            <a:r>
              <a:rPr lang="en-US" sz="1200" b="1" i="0" dirty="0">
                <a:effectLst/>
                <a:latin typeface="Söhne"/>
              </a:rPr>
              <a:t>Hiking and Outdoor Activities:</a:t>
            </a:r>
            <a:r>
              <a:rPr lang="en-US" sz="1200" b="0" i="0" dirty="0">
                <a:effectLst/>
                <a:latin typeface="Söhne"/>
              </a:rPr>
              <a:t> APRS can be utilized by hikers, campers, and outdoor enthusiasts to share their location with others. It enhances safety by allowing friends or emergency services to know their whereabouts. Can be used for POTA/SOTA Spotting (e.g. via APSPOT app)</a:t>
            </a:r>
          </a:p>
          <a:p>
            <a:pPr>
              <a:spcBef>
                <a:spcPts val="600"/>
              </a:spcBef>
              <a:spcAft>
                <a:spcPts val="600"/>
              </a:spcAft>
              <a:buFont typeface="Arial" panose="020B0604020202020204" pitchFamily="34" charset="0"/>
              <a:buChar char="•"/>
            </a:pPr>
            <a:r>
              <a:rPr lang="en-US" sz="1200" b="1" i="0" dirty="0">
                <a:effectLst/>
                <a:latin typeface="Söhne"/>
              </a:rPr>
              <a:t>Balloon Tracking:</a:t>
            </a:r>
            <a:r>
              <a:rPr lang="en-US" sz="1200" b="0" i="0" dirty="0">
                <a:effectLst/>
                <a:latin typeface="Söhne"/>
              </a:rPr>
              <a:t> High-altitude balloons equipped with APRS transmitters are used to track the balloon's ascent and descent, providing valuable data for scientific experiments or educational purposes.</a:t>
            </a:r>
          </a:p>
          <a:p>
            <a:pPr>
              <a:spcBef>
                <a:spcPts val="600"/>
              </a:spcBef>
              <a:spcAft>
                <a:spcPts val="600"/>
              </a:spcAft>
              <a:buFont typeface="Arial" panose="020B0604020202020204" pitchFamily="34" charset="0"/>
              <a:buChar char="•"/>
            </a:pPr>
            <a:r>
              <a:rPr lang="en-US" sz="1200" b="1" i="0" dirty="0">
                <a:effectLst/>
                <a:latin typeface="Söhne"/>
              </a:rPr>
              <a:t>Unmanned Aerial Vehicles (UAVs):</a:t>
            </a:r>
            <a:r>
              <a:rPr lang="en-US" sz="1200" b="0" i="0" dirty="0">
                <a:effectLst/>
                <a:latin typeface="Söhne"/>
              </a:rPr>
              <a:t> APRS can be integrated into UAVs to transmit real-time location information. This is beneficial for tracking drones and retrieving them in case of malfunctions or emergencies.</a:t>
            </a:r>
          </a:p>
        </p:txBody>
      </p:sp>
      <p:sp>
        <p:nvSpPr>
          <p:cNvPr id="25602" name="Rectangle 2"/>
          <p:cNvSpPr>
            <a:spLocks noGrp="1" noChangeArrowheads="1"/>
          </p:cNvSpPr>
          <p:nvPr>
            <p:ph type="title"/>
          </p:nvPr>
        </p:nvSpPr>
        <p:spPr>
          <a:xfrm>
            <a:off x="228600" y="152400"/>
            <a:ext cx="7543800" cy="914400"/>
          </a:xfrm>
        </p:spPr>
        <p:txBody>
          <a:bodyPr/>
          <a:lstStyle/>
          <a:p>
            <a:pPr eaLnBrk="1" fontAlgn="auto" hangingPunct="1">
              <a:spcAft>
                <a:spcPts val="0"/>
              </a:spcAft>
              <a:defRPr/>
            </a:pPr>
            <a:r>
              <a:rPr lang="en-US" altLang="en-US" sz="4400" dirty="0"/>
              <a:t>Sample Use Cases</a:t>
            </a:r>
          </a:p>
        </p:txBody>
      </p:sp>
    </p:spTree>
    <p:extLst>
      <p:ext uri="{BB962C8B-B14F-4D97-AF65-F5344CB8AC3E}">
        <p14:creationId xmlns:p14="http://schemas.microsoft.com/office/powerpoint/2010/main" val="312710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828800"/>
            <a:ext cx="6705600" cy="4419600"/>
          </a:xfrm>
        </p:spPr>
        <p:txBody>
          <a:bodyPr>
            <a:normAutofit fontScale="85000" lnSpcReduction="10000"/>
          </a:bodyPr>
          <a:lstStyle/>
          <a:p>
            <a:pPr algn="l">
              <a:buFont typeface="+mj-lt"/>
              <a:buAutoNum type="arabicPeriod"/>
            </a:pPr>
            <a:r>
              <a:rPr lang="en-US" sz="2800" b="1" i="0" dirty="0">
                <a:effectLst/>
                <a:latin typeface="Söhne"/>
              </a:rPr>
              <a:t>Kenwood TH-D74A:</a:t>
            </a:r>
            <a:r>
              <a:rPr lang="en-US" sz="2800" b="0" i="0" dirty="0">
                <a:effectLst/>
                <a:latin typeface="Söhne"/>
              </a:rPr>
              <a:t> Known for its APRS capabilities, this handheld transceiver supports APRS data transmission and reception.</a:t>
            </a:r>
          </a:p>
          <a:p>
            <a:pPr algn="l">
              <a:buFont typeface="+mj-lt"/>
              <a:buAutoNum type="arabicPeriod"/>
            </a:pPr>
            <a:r>
              <a:rPr lang="en-US" sz="2800" b="1" i="0" dirty="0" err="1">
                <a:effectLst/>
                <a:latin typeface="Söhne"/>
              </a:rPr>
              <a:t>Yaesu</a:t>
            </a:r>
            <a:r>
              <a:rPr lang="en-US" sz="2800" b="1" i="0" dirty="0">
                <a:effectLst/>
                <a:latin typeface="Söhne"/>
              </a:rPr>
              <a:t> FT5DR:</a:t>
            </a:r>
            <a:r>
              <a:rPr lang="en-US" sz="2800" b="0" i="0" dirty="0">
                <a:effectLst/>
                <a:latin typeface="Söhne"/>
              </a:rPr>
              <a:t> Another handheld radio that supports APRS functionality and has GPS capabilities for APRS use.</a:t>
            </a:r>
          </a:p>
          <a:p>
            <a:pPr algn="l">
              <a:buFont typeface="+mj-lt"/>
              <a:buAutoNum type="arabicPeriod"/>
            </a:pPr>
            <a:r>
              <a:rPr lang="en-US" sz="2800" b="1" i="0" dirty="0" err="1">
                <a:effectLst/>
                <a:latin typeface="Söhne"/>
              </a:rPr>
              <a:t>Yaesu</a:t>
            </a:r>
            <a:r>
              <a:rPr lang="en-US" sz="2800" b="1" i="0" dirty="0">
                <a:effectLst/>
                <a:latin typeface="Söhne"/>
              </a:rPr>
              <a:t> FTM-400XDR:</a:t>
            </a:r>
            <a:r>
              <a:rPr lang="en-US" sz="2800" b="0" i="0" dirty="0">
                <a:effectLst/>
                <a:latin typeface="Söhne"/>
              </a:rPr>
              <a:t> This is a mobile transceiver that supports APRS and also features a touch-screen display for easier operation.</a:t>
            </a:r>
          </a:p>
          <a:p>
            <a:pPr algn="l">
              <a:buFont typeface="+mj-lt"/>
              <a:buAutoNum type="arabicPeriod"/>
            </a:pPr>
            <a:r>
              <a:rPr lang="en-US" sz="2800" b="1" i="0" dirty="0" err="1">
                <a:effectLst/>
                <a:latin typeface="Söhne"/>
              </a:rPr>
              <a:t>AnyTone</a:t>
            </a:r>
            <a:r>
              <a:rPr lang="en-US" sz="2800" b="1" i="0" dirty="0">
                <a:effectLst/>
                <a:latin typeface="Söhne"/>
              </a:rPr>
              <a:t> AT-D878UV:</a:t>
            </a:r>
            <a:r>
              <a:rPr lang="en-US" sz="2800" b="0" i="0" dirty="0">
                <a:effectLst/>
                <a:latin typeface="Söhne"/>
              </a:rPr>
              <a:t> This dual-band handheld radio supports APRS and DMR (Digital Mobile Radio).</a:t>
            </a:r>
          </a:p>
        </p:txBody>
      </p:sp>
      <p:sp>
        <p:nvSpPr>
          <p:cNvPr id="16386" name="Rectangle 2"/>
          <p:cNvSpPr>
            <a:spLocks noGrp="1" noChangeArrowheads="1"/>
          </p:cNvSpPr>
          <p:nvPr>
            <p:ph type="title"/>
          </p:nvPr>
        </p:nvSpPr>
        <p:spPr>
          <a:xfrm>
            <a:off x="425824" y="152400"/>
            <a:ext cx="7543800" cy="914400"/>
          </a:xfrm>
        </p:spPr>
        <p:txBody>
          <a:bodyPr/>
          <a:lstStyle/>
          <a:p>
            <a:pPr eaLnBrk="1" fontAlgn="auto" hangingPunct="1">
              <a:spcAft>
                <a:spcPts val="0"/>
              </a:spcAft>
              <a:defRPr/>
            </a:pPr>
            <a:r>
              <a:rPr lang="en-US" altLang="en-US" sz="4400" dirty="0"/>
              <a:t>Some Popular APRS Radios</a:t>
            </a:r>
          </a:p>
        </p:txBody>
      </p:sp>
      <p:pic>
        <p:nvPicPr>
          <p:cNvPr id="3" name="Picture 2">
            <a:extLst>
              <a:ext uri="{FF2B5EF4-FFF2-40B4-BE49-F238E27FC236}">
                <a16:creationId xmlns:a16="http://schemas.microsoft.com/office/drawing/2014/main" id="{22D8D7D7-65D1-F276-2380-1D49F724B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371600"/>
            <a:ext cx="1078416" cy="1885950"/>
          </a:xfrm>
          <a:prstGeom prst="rect">
            <a:avLst/>
          </a:prstGeom>
        </p:spPr>
      </p:pic>
      <p:pic>
        <p:nvPicPr>
          <p:cNvPr id="5" name="Picture 4">
            <a:extLst>
              <a:ext uri="{FF2B5EF4-FFF2-40B4-BE49-F238E27FC236}">
                <a16:creationId xmlns:a16="http://schemas.microsoft.com/office/drawing/2014/main" id="{1E4C7EF5-2D11-ECA2-CB38-0570C8F36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614388"/>
            <a:ext cx="1264472" cy="1629223"/>
          </a:xfrm>
          <a:prstGeom prst="rect">
            <a:avLst/>
          </a:prstGeom>
        </p:spPr>
      </p:pic>
      <p:pic>
        <p:nvPicPr>
          <p:cNvPr id="7" name="Picture 6">
            <a:extLst>
              <a:ext uri="{FF2B5EF4-FFF2-40B4-BE49-F238E27FC236}">
                <a16:creationId xmlns:a16="http://schemas.microsoft.com/office/drawing/2014/main" id="{4A9EC01A-6D9E-9528-938B-859EA3192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807" y="4186293"/>
            <a:ext cx="1798817" cy="947249"/>
          </a:xfrm>
          <a:prstGeom prst="rect">
            <a:avLst/>
          </a:prstGeom>
        </p:spPr>
      </p:pic>
      <p:pic>
        <p:nvPicPr>
          <p:cNvPr id="9" name="Picture 8">
            <a:extLst>
              <a:ext uri="{FF2B5EF4-FFF2-40B4-BE49-F238E27FC236}">
                <a16:creationId xmlns:a16="http://schemas.microsoft.com/office/drawing/2014/main" id="{EF8F47A1-04E5-6ED6-1665-B51647E38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92" y="5133542"/>
            <a:ext cx="836208" cy="1505174"/>
          </a:xfrm>
          <a:prstGeom prst="rect">
            <a:avLst/>
          </a:prstGeom>
        </p:spPr>
      </p:pic>
      <p:sp>
        <p:nvSpPr>
          <p:cNvPr id="10" name="TextBox 9">
            <a:extLst>
              <a:ext uri="{FF2B5EF4-FFF2-40B4-BE49-F238E27FC236}">
                <a16:creationId xmlns:a16="http://schemas.microsoft.com/office/drawing/2014/main" id="{3E9319F1-A558-0277-E223-A5E0CF524366}"/>
              </a:ext>
            </a:extLst>
          </p:cNvPr>
          <p:cNvSpPr txBox="1"/>
          <p:nvPr/>
        </p:nvSpPr>
        <p:spPr>
          <a:xfrm>
            <a:off x="103991" y="6380302"/>
            <a:ext cx="4504764" cy="215444"/>
          </a:xfrm>
          <a:prstGeom prst="rect">
            <a:avLst/>
          </a:prstGeom>
          <a:noFill/>
        </p:spPr>
        <p:txBody>
          <a:bodyPr wrap="square" rtlCol="0">
            <a:spAutoFit/>
          </a:bodyPr>
          <a:lstStyle/>
          <a:p>
            <a:r>
              <a:rPr lang="en-US" sz="800" dirty="0"/>
              <a:t>Source:  OEM websites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40298</TotalTime>
  <Words>1781</Words>
  <Application>Microsoft Macintosh PowerPoint</Application>
  <PresentationFormat>On-screen Show (4:3)</PresentationFormat>
  <Paragraphs>121</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Helvetica</vt:lpstr>
      <vt:lpstr>Palatino Linotype</vt:lpstr>
      <vt:lpstr>Roboto</vt:lpstr>
      <vt:lpstr>Söhne</vt:lpstr>
      <vt:lpstr>Symbol</vt:lpstr>
      <vt:lpstr>Tahoma</vt:lpstr>
      <vt:lpstr>Wingdings</vt:lpstr>
      <vt:lpstr>Default Design</vt:lpstr>
      <vt:lpstr>Elemental</vt:lpstr>
      <vt:lpstr>Automated Packet Reporting System (APRS)</vt:lpstr>
      <vt:lpstr>Agenda</vt:lpstr>
      <vt:lpstr>Agenda</vt:lpstr>
      <vt:lpstr>So What is it?</vt:lpstr>
      <vt:lpstr>Some Background</vt:lpstr>
      <vt:lpstr>How Does it Work?</vt:lpstr>
      <vt:lpstr>Frequency Map</vt:lpstr>
      <vt:lpstr>Sample Use Cases</vt:lpstr>
      <vt:lpstr>Some Popular APRS Radios</vt:lpstr>
      <vt:lpstr>Related Technology for APRS</vt:lpstr>
      <vt:lpstr>APRS Mobile Applications</vt:lpstr>
      <vt:lpstr>What do you need to get started?</vt:lpstr>
      <vt:lpstr>Advanced:  Building an APRS I-gate</vt:lpstr>
      <vt:lpstr>APRS SSIDs</vt:lpstr>
      <vt:lpstr>APRS.fi Demo</vt:lpstr>
      <vt:lpstr>Summary</vt:lpstr>
      <vt:lpstr>Backup</vt:lpstr>
      <vt:lpstr>APRS.Fi Slides – Colorado Springs</vt:lpstr>
      <vt:lpstr>APRS.Fi Slides - Weather</vt:lpstr>
      <vt:lpstr>APRS.Fi Slides - Mobile</vt:lpstr>
      <vt:lpstr>APRS.Fi Slides – I-Gate</vt:lpstr>
      <vt:lpstr>Thank You</vt:lpstr>
    </vt:vector>
  </TitlesOfParts>
  <Company>UIC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dhd-barthr</dc:creator>
  <cp:lastModifiedBy>robert ray</cp:lastModifiedBy>
  <cp:revision>46</cp:revision>
  <dcterms:created xsi:type="dcterms:W3CDTF">2005-04-05T23:47:31Z</dcterms:created>
  <dcterms:modified xsi:type="dcterms:W3CDTF">2024-01-15T23:34:28Z</dcterms:modified>
</cp:coreProperties>
</file>