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86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11" autoAdjust="0"/>
    <p:restoredTop sz="94660"/>
  </p:normalViewPr>
  <p:slideViewPr>
    <p:cSldViewPr>
      <p:cViewPr varScale="1">
        <p:scale>
          <a:sx n="50" d="100"/>
          <a:sy n="50" d="100"/>
        </p:scale>
        <p:origin x="1018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-3"/>
    </p:cViewPr>
  </p:notesTextViewPr>
  <p:notesViewPr>
    <p:cSldViewPr>
      <p:cViewPr varScale="1">
        <p:scale>
          <a:sx n="54" d="100"/>
          <a:sy n="54" d="100"/>
        </p:scale>
        <p:origin x="169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A1C34-5EBF-4BBC-9688-D9257AFC0BE9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2F61E-438D-418C-99F3-AC417F0ED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80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Slides from Phil Sherrod W4PHS</a:t>
            </a:r>
          </a:p>
          <a:p>
            <a:pPr algn="ctr"/>
            <a:r>
              <a:rPr lang="en-US" dirty="0"/>
              <a:t>I will go through these rather quickly just to give you an overview.</a:t>
            </a:r>
          </a:p>
          <a:p>
            <a:pPr algn="ctr"/>
            <a:r>
              <a:rPr lang="en-US" dirty="0"/>
              <a:t>There is much information available on the Internet.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2F61E-438D-418C-99F3-AC417F0ED2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49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Phil Sherrod prepared this when Leon Panetta was the Defense Secretary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2F61E-438D-418C-99F3-AC417F0ED2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19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Phil Sherrod lives in Tennessee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2F61E-438D-418C-99F3-AC417F0ED2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01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With a transceiver you are less than $100 from using </a:t>
            </a:r>
            <a:r>
              <a:rPr lang="en-US" dirty="0" err="1"/>
              <a:t>Winlink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2F61E-438D-418C-99F3-AC417F0ED2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80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First time you get a prompt to create a </a:t>
            </a:r>
            <a:r>
              <a:rPr lang="en-US" dirty="0" err="1"/>
              <a:t>Winlink</a:t>
            </a:r>
            <a:r>
              <a:rPr lang="en-US" dirty="0"/>
              <a:t> account.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Nag screen comes first without a donation.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Your address will be callsign@winlink.org (</a:t>
            </a:r>
            <a:r>
              <a:rPr lang="en-US" dirty="0" err="1"/>
              <a:t>eg</a:t>
            </a:r>
            <a:r>
              <a:rPr lang="en-US" dirty="0"/>
              <a:t> ae5oq@winlink.org}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2F61E-438D-418C-99F3-AC417F0ED2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7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Note: You only have to put callsign in the To box!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2F61E-438D-418C-99F3-AC417F0ED2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54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Note: Normal internet address was used this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2F61E-438D-418C-99F3-AC417F0ED2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0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Incident management requires a message log which can </a:t>
            </a:r>
            <a:r>
              <a:rPr lang="en-US"/>
              <a:t>be tedious </a:t>
            </a:r>
            <a:r>
              <a:rPr lang="en-US" dirty="0"/>
              <a:t>to maintain, but </a:t>
            </a:r>
            <a:r>
              <a:rPr lang="en-US" dirty="0" err="1"/>
              <a:t>Winlink</a:t>
            </a:r>
            <a:r>
              <a:rPr lang="en-US" dirty="0"/>
              <a:t> provides one automatically.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2F61E-438D-418C-99F3-AC417F0ED2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83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D2DEE0"/>
                </a:solidFill>
                <a:latin typeface="Constantia"/>
                <a:cs typeface="Constantia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Amateur Radio Safety Foundation,</a:t>
            </a:r>
            <a:r>
              <a:rPr spc="-130" dirty="0"/>
              <a:t> </a:t>
            </a:r>
            <a:r>
              <a:rPr spc="-5" dirty="0"/>
              <a:t>Inc.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DDE9E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D2DEE0"/>
                </a:solidFill>
                <a:latin typeface="Constantia"/>
                <a:cs typeface="Constantia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Amateur Radio Safety Foundation,</a:t>
            </a:r>
            <a:r>
              <a:rPr spc="-130" dirty="0"/>
              <a:t> </a:t>
            </a:r>
            <a:r>
              <a:rPr spc="-5" dirty="0"/>
              <a:t>Inc.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DDE9E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D2DEE0"/>
                </a:solidFill>
                <a:latin typeface="Constantia"/>
                <a:cs typeface="Constantia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Amateur Radio Safety Foundation,</a:t>
            </a:r>
            <a:r>
              <a:rPr spc="-130" dirty="0"/>
              <a:t> </a:t>
            </a:r>
            <a:r>
              <a:rPr spc="-5" dirty="0"/>
              <a:t>Inc.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DDE9E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D2DEE0"/>
                </a:solidFill>
                <a:latin typeface="Constantia"/>
                <a:cs typeface="Constantia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Amateur Radio Safety Foundation,</a:t>
            </a:r>
            <a:r>
              <a:rPr spc="-130" dirty="0"/>
              <a:t> </a:t>
            </a:r>
            <a:r>
              <a:rPr spc="-5" dirty="0"/>
              <a:t>Inc.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D2DEE0"/>
                </a:solidFill>
                <a:latin typeface="Constantia"/>
                <a:cs typeface="Constantia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Amateur Radio Safety Foundation,</a:t>
            </a:r>
            <a:r>
              <a:rPr spc="-130" dirty="0"/>
              <a:t> </a:t>
            </a:r>
            <a:r>
              <a:rPr spc="-5" dirty="0"/>
              <a:t>Inc.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781558"/>
            <a:ext cx="804799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DDE9E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3540" y="1307566"/>
            <a:ext cx="8293734" cy="2221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54554" y="6556200"/>
            <a:ext cx="257492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D2DEE0"/>
                </a:solidFill>
                <a:latin typeface="Constantia"/>
                <a:cs typeface="Constantia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Amateur Radio Safety Foundation,</a:t>
            </a:r>
            <a:r>
              <a:rPr spc="-130" dirty="0"/>
              <a:t> </a:t>
            </a:r>
            <a:r>
              <a:rPr spc="-5" dirty="0"/>
              <a:t>Inc.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rz.com/db/W4PHS" TargetMode="External"/><Relationship Id="rId2" Type="http://schemas.openxmlformats.org/officeDocument/2006/relationships/hyperlink" Target="http://www.winlink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90059" y="4386071"/>
            <a:ext cx="515112" cy="733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73376" y="1402840"/>
            <a:ext cx="5247005" cy="136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22045">
              <a:lnSpc>
                <a:spcPct val="110000"/>
              </a:lnSpc>
              <a:spcBef>
                <a:spcPts val="100"/>
              </a:spcBef>
            </a:pPr>
            <a:r>
              <a:rPr sz="4000" b="1" spc="-5" dirty="0">
                <a:solidFill>
                  <a:srgbClr val="F9DA79"/>
                </a:solidFill>
                <a:latin typeface="Constantia"/>
                <a:cs typeface="Constantia"/>
              </a:rPr>
              <a:t>The Winlink  </a:t>
            </a:r>
            <a:r>
              <a:rPr sz="4000" b="1" spc="-10" dirty="0">
                <a:solidFill>
                  <a:srgbClr val="F9DA79"/>
                </a:solidFill>
                <a:latin typeface="Constantia"/>
                <a:cs typeface="Constantia"/>
              </a:rPr>
              <a:t>Radio e-Mail</a:t>
            </a:r>
            <a:r>
              <a:rPr sz="4000" b="1" spc="-210" dirty="0">
                <a:solidFill>
                  <a:srgbClr val="F9DA79"/>
                </a:solidFill>
                <a:latin typeface="Constantia"/>
                <a:cs typeface="Constantia"/>
              </a:rPr>
              <a:t> </a:t>
            </a:r>
            <a:r>
              <a:rPr sz="4000" b="1" spc="-30" dirty="0">
                <a:solidFill>
                  <a:srgbClr val="F9DA79"/>
                </a:solidFill>
                <a:latin typeface="Constantia"/>
                <a:cs typeface="Constantia"/>
              </a:rPr>
              <a:t>Network</a:t>
            </a:r>
            <a:endParaRPr sz="4000" dirty="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57197" y="3125190"/>
            <a:ext cx="5349875" cy="8589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5030" marR="5080" indent="-862965">
              <a:lnSpc>
                <a:spcPct val="110000"/>
              </a:lnSpc>
              <a:spcBef>
                <a:spcPts val="100"/>
              </a:spcBef>
            </a:pPr>
            <a:r>
              <a:rPr sz="2600" b="1" dirty="0">
                <a:solidFill>
                  <a:srgbClr val="F9DA79"/>
                </a:solidFill>
                <a:latin typeface="Arial"/>
                <a:cs typeface="Arial"/>
              </a:rPr>
              <a:t>E-mail </a:t>
            </a:r>
            <a:r>
              <a:rPr sz="2600" b="1" spc="5" dirty="0">
                <a:solidFill>
                  <a:srgbClr val="F9DA79"/>
                </a:solidFill>
                <a:latin typeface="Arial"/>
                <a:cs typeface="Arial"/>
              </a:rPr>
              <a:t>with </a:t>
            </a:r>
            <a:r>
              <a:rPr sz="2600" b="1" dirty="0">
                <a:solidFill>
                  <a:srgbClr val="F9DA79"/>
                </a:solidFill>
                <a:latin typeface="Arial"/>
                <a:cs typeface="Arial"/>
              </a:rPr>
              <a:t>or without the</a:t>
            </a:r>
            <a:r>
              <a:rPr sz="2600" b="1" spc="-110" dirty="0">
                <a:solidFill>
                  <a:srgbClr val="F9DA79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9DA79"/>
                </a:solidFill>
                <a:latin typeface="Arial"/>
                <a:cs typeface="Arial"/>
              </a:rPr>
              <a:t>Internet  </a:t>
            </a:r>
            <a:r>
              <a:rPr lang="en-US" sz="2600" b="1" dirty="0">
                <a:solidFill>
                  <a:srgbClr val="F9DA79"/>
                </a:solidFill>
                <a:latin typeface="Arial"/>
                <a:cs typeface="Arial"/>
              </a:rPr>
              <a:t>Armstead </a:t>
            </a:r>
            <a:r>
              <a:rPr lang="en-US" sz="2600" b="1" dirty="0" err="1">
                <a:solidFill>
                  <a:srgbClr val="F9DA79"/>
                </a:solidFill>
                <a:latin typeface="Arial"/>
                <a:cs typeface="Arial"/>
              </a:rPr>
              <a:t>Feland</a:t>
            </a:r>
            <a:r>
              <a:rPr lang="en-US" sz="2600" b="1" dirty="0">
                <a:solidFill>
                  <a:srgbClr val="F9DA79"/>
                </a:solidFill>
                <a:latin typeface="Arial"/>
                <a:cs typeface="Arial"/>
              </a:rPr>
              <a:t>  AE5OQ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3523" y="5341620"/>
            <a:ext cx="283463" cy="4008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3523" y="5554979"/>
            <a:ext cx="283463" cy="4008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81558"/>
            <a:ext cx="50438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Winlink </a:t>
            </a:r>
            <a:r>
              <a:rPr spc="-5" dirty="0"/>
              <a:t>Connection</a:t>
            </a:r>
            <a:r>
              <a:rPr spc="-105" dirty="0"/>
              <a:t> </a:t>
            </a:r>
            <a:r>
              <a:rPr dirty="0"/>
              <a:t>Modes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Amateur Radio Safety Foundation,</a:t>
            </a:r>
            <a:r>
              <a:rPr spc="-130" dirty="0"/>
              <a:t> </a:t>
            </a:r>
            <a:r>
              <a:rPr spc="-5" dirty="0"/>
              <a:t>Inc.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3564"/>
            <a:ext cx="8057515" cy="3751579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D2DA79"/>
              </a:buClr>
              <a:buSzPct val="94230"/>
              <a:buFont typeface="Wingdings"/>
              <a:buChar char=""/>
              <a:tabLst>
                <a:tab pos="287020" algn="l"/>
              </a:tabLst>
            </a:pPr>
            <a:r>
              <a:rPr sz="2600" b="1" dirty="0">
                <a:solidFill>
                  <a:srgbClr val="FFFFFF"/>
                </a:solidFill>
                <a:latin typeface="Constantia"/>
                <a:cs typeface="Constantia"/>
              </a:rPr>
              <a:t>HF </a:t>
            </a:r>
            <a:r>
              <a:rPr sz="2600" b="1" spc="-15" dirty="0">
                <a:solidFill>
                  <a:srgbClr val="FFFFFF"/>
                </a:solidFill>
                <a:latin typeface="Constantia"/>
                <a:cs typeface="Constantia"/>
              </a:rPr>
              <a:t>Pactor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– </a:t>
            </a: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Fast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but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expensive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-</a:t>
            </a:r>
            <a:r>
              <a:rPr sz="2600" spc="-3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$1,500.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D2DA79"/>
              </a:buClr>
              <a:buSzPct val="94230"/>
              <a:buFont typeface="Wingdings"/>
              <a:buChar char=""/>
              <a:tabLst>
                <a:tab pos="287020" algn="l"/>
                <a:tab pos="5656580" algn="l"/>
              </a:tabLst>
            </a:pPr>
            <a:r>
              <a:rPr sz="2600" b="1" dirty="0">
                <a:solidFill>
                  <a:srgbClr val="FFFFFF"/>
                </a:solidFill>
                <a:latin typeface="Constantia"/>
                <a:cs typeface="Constantia"/>
              </a:rPr>
              <a:t>HF WINMOR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– 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“Poor</a:t>
            </a:r>
            <a:r>
              <a:rPr sz="2600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40" dirty="0">
                <a:solidFill>
                  <a:srgbClr val="FFFFFF"/>
                </a:solidFill>
                <a:latin typeface="Constantia"/>
                <a:cs typeface="Constantia"/>
              </a:rPr>
              <a:t>man’s</a:t>
            </a:r>
            <a:r>
              <a:rPr sz="26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0" dirty="0">
                <a:solidFill>
                  <a:srgbClr val="FFFFFF"/>
                </a:solidFill>
                <a:latin typeface="Constantia"/>
                <a:cs typeface="Constantia"/>
              </a:rPr>
              <a:t>Pactor”.	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$100 or</a:t>
            </a:r>
            <a:r>
              <a:rPr sz="2600" spc="-1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$0.</a:t>
            </a:r>
            <a:endParaRPr sz="2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  <a:tabLst>
                <a:tab pos="5986145" algn="l"/>
              </a:tabLst>
            </a:pPr>
            <a:r>
              <a:rPr sz="2450" spc="-1080" dirty="0">
                <a:solidFill>
                  <a:srgbClr val="D2DA79"/>
                </a:solidFill>
                <a:latin typeface="Wingdings"/>
                <a:cs typeface="Wingdings"/>
              </a:rPr>
              <a:t></a:t>
            </a:r>
            <a:r>
              <a:rPr sz="2450" spc="185" dirty="0">
                <a:solidFill>
                  <a:srgbClr val="D2DA79"/>
                </a:solidFill>
                <a:latin typeface="Times New Roman"/>
                <a:cs typeface="Times New Roman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VHF/UHF </a:t>
            </a:r>
            <a:r>
              <a:rPr sz="2600" b="1" spc="-20" dirty="0">
                <a:solidFill>
                  <a:srgbClr val="FFFFFF"/>
                </a:solidFill>
                <a:latin typeface="Constantia"/>
                <a:cs typeface="Constantia"/>
              </a:rPr>
              <a:t>Packet </a:t>
            </a:r>
            <a:r>
              <a:rPr sz="2600" b="1" dirty="0">
                <a:solidFill>
                  <a:srgbClr val="FFFFFF"/>
                </a:solidFill>
                <a:latin typeface="Constantia"/>
                <a:cs typeface="Constantia"/>
              </a:rPr>
              <a:t>–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9600</a:t>
            </a:r>
            <a:r>
              <a:rPr sz="2600" b="1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onstantia"/>
                <a:cs typeface="Constantia"/>
              </a:rPr>
              <a:t>baud,</a:t>
            </a:r>
            <a:r>
              <a:rPr sz="2600" b="1" spc="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$400.	1200, </a:t>
            </a: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$100.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D2DA79"/>
              </a:buClr>
              <a:buSzPct val="94230"/>
              <a:buFont typeface="Wingdings"/>
              <a:buChar char=""/>
              <a:tabLst>
                <a:tab pos="287020" algn="l"/>
              </a:tabLst>
            </a:pPr>
            <a:r>
              <a:rPr sz="2600" b="1" spc="-40" dirty="0">
                <a:solidFill>
                  <a:srgbClr val="FFFFFF"/>
                </a:solidFill>
                <a:latin typeface="Constantia"/>
                <a:cs typeface="Constantia"/>
              </a:rPr>
              <a:t>Telnet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–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Non-radio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connection through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2600" spc="-2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Internet.</a:t>
            </a:r>
            <a:endParaRPr sz="2600">
              <a:latin typeface="Constantia"/>
              <a:cs typeface="Constantia"/>
            </a:endParaRPr>
          </a:p>
          <a:p>
            <a:pPr marL="286385">
              <a:lnSpc>
                <a:spcPct val="100000"/>
              </a:lnSpc>
            </a:pP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Good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for training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or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if no</a:t>
            </a:r>
            <a:r>
              <a:rPr sz="2600" spc="-3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radio.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D2DA79"/>
              </a:buClr>
              <a:buSzPct val="94230"/>
              <a:buFont typeface="Wingdings"/>
              <a:buChar char=""/>
              <a:tabLst>
                <a:tab pos="287020" algn="l"/>
              </a:tabLst>
            </a:pPr>
            <a:r>
              <a:rPr sz="2600" b="1" dirty="0">
                <a:solidFill>
                  <a:srgbClr val="FFFFFF"/>
                </a:solidFill>
                <a:latin typeface="Constantia"/>
                <a:cs typeface="Constantia"/>
              </a:rPr>
              <a:t>Iridium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GO!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–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Satellite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phone</a:t>
            </a:r>
            <a:r>
              <a:rPr sz="2600" spc="-3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connection.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D2DA79"/>
              </a:buClr>
              <a:buSzPct val="94230"/>
              <a:buFont typeface="Wingdings"/>
              <a:buChar char=""/>
              <a:tabLst>
                <a:tab pos="287020" algn="l"/>
              </a:tabLst>
            </a:pP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MESH </a:t>
            </a: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network 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to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Winlink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“Post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Office”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(RMS</a:t>
            </a:r>
            <a:r>
              <a:rPr sz="2600" spc="-2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Relay).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D2DA79"/>
              </a:buClr>
              <a:buSzPct val="94230"/>
              <a:buFont typeface="Wingdings"/>
              <a:buChar char=""/>
              <a:tabLst>
                <a:tab pos="287020" algn="l"/>
              </a:tabLst>
            </a:pPr>
            <a:r>
              <a:rPr sz="2600" b="1" spc="-40" dirty="0">
                <a:solidFill>
                  <a:srgbClr val="FFFFFF"/>
                </a:solidFill>
                <a:latin typeface="Constantia"/>
                <a:cs typeface="Constantia"/>
              </a:rPr>
              <a:t>Telnet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peer-to-peer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between 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to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Express</a:t>
            </a:r>
            <a:r>
              <a:rPr sz="2600" spc="-4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users.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100" y="857758"/>
            <a:ext cx="70529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Winlink </a:t>
            </a:r>
            <a:r>
              <a:rPr spc="-10" dirty="0"/>
              <a:t>Express </a:t>
            </a:r>
            <a:r>
              <a:rPr dirty="0"/>
              <a:t>E-mail </a:t>
            </a:r>
            <a:r>
              <a:rPr spc="-10" dirty="0"/>
              <a:t>Client</a:t>
            </a:r>
            <a:r>
              <a:rPr spc="-85" dirty="0"/>
              <a:t> </a:t>
            </a:r>
            <a:r>
              <a:rPr spc="-25" dirty="0"/>
              <a:t>Program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59738"/>
            <a:ext cx="110489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2133600"/>
            <a:ext cx="6324600" cy="403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" y="1981200"/>
            <a:ext cx="1371600" cy="762000"/>
          </a:xfrm>
          <a:custGeom>
            <a:avLst/>
            <a:gdLst/>
            <a:ahLst/>
            <a:cxnLst/>
            <a:rect l="l" t="t" r="r" b="b"/>
            <a:pathLst>
              <a:path w="1371600" h="762000">
                <a:moveTo>
                  <a:pt x="863600" y="0"/>
                </a:moveTo>
                <a:lnTo>
                  <a:pt x="127000" y="0"/>
                </a:lnTo>
                <a:lnTo>
                  <a:pt x="77565" y="9985"/>
                </a:lnTo>
                <a:lnTo>
                  <a:pt x="37196" y="37211"/>
                </a:lnTo>
                <a:lnTo>
                  <a:pt x="9980" y="77581"/>
                </a:lnTo>
                <a:lnTo>
                  <a:pt x="0" y="127000"/>
                </a:lnTo>
                <a:lnTo>
                  <a:pt x="0" y="635000"/>
                </a:lnTo>
                <a:lnTo>
                  <a:pt x="9980" y="684418"/>
                </a:lnTo>
                <a:lnTo>
                  <a:pt x="37196" y="724788"/>
                </a:lnTo>
                <a:lnTo>
                  <a:pt x="77565" y="752014"/>
                </a:lnTo>
                <a:lnTo>
                  <a:pt x="127000" y="762000"/>
                </a:lnTo>
                <a:lnTo>
                  <a:pt x="863600" y="762000"/>
                </a:lnTo>
                <a:lnTo>
                  <a:pt x="913034" y="752014"/>
                </a:lnTo>
                <a:lnTo>
                  <a:pt x="953403" y="724788"/>
                </a:lnTo>
                <a:lnTo>
                  <a:pt x="980619" y="684418"/>
                </a:lnTo>
                <a:lnTo>
                  <a:pt x="990600" y="635000"/>
                </a:lnTo>
                <a:lnTo>
                  <a:pt x="1371092" y="563879"/>
                </a:lnTo>
                <a:lnTo>
                  <a:pt x="990600" y="444500"/>
                </a:lnTo>
                <a:lnTo>
                  <a:pt x="990600" y="127000"/>
                </a:lnTo>
                <a:lnTo>
                  <a:pt x="980619" y="77581"/>
                </a:lnTo>
                <a:lnTo>
                  <a:pt x="953403" y="37211"/>
                </a:lnTo>
                <a:lnTo>
                  <a:pt x="913034" y="9985"/>
                </a:lnTo>
                <a:lnTo>
                  <a:pt x="863600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00" y="1981200"/>
            <a:ext cx="1371600" cy="762000"/>
          </a:xfrm>
          <a:custGeom>
            <a:avLst/>
            <a:gdLst/>
            <a:ahLst/>
            <a:cxnLst/>
            <a:rect l="l" t="t" r="r" b="b"/>
            <a:pathLst>
              <a:path w="1371600" h="762000">
                <a:moveTo>
                  <a:pt x="0" y="127000"/>
                </a:moveTo>
                <a:lnTo>
                  <a:pt x="9980" y="77581"/>
                </a:lnTo>
                <a:lnTo>
                  <a:pt x="37196" y="37211"/>
                </a:lnTo>
                <a:lnTo>
                  <a:pt x="77565" y="9985"/>
                </a:lnTo>
                <a:lnTo>
                  <a:pt x="127000" y="0"/>
                </a:lnTo>
                <a:lnTo>
                  <a:pt x="577850" y="0"/>
                </a:lnTo>
                <a:lnTo>
                  <a:pt x="825500" y="0"/>
                </a:lnTo>
                <a:lnTo>
                  <a:pt x="863600" y="0"/>
                </a:lnTo>
                <a:lnTo>
                  <a:pt x="913034" y="9985"/>
                </a:lnTo>
                <a:lnTo>
                  <a:pt x="953403" y="37211"/>
                </a:lnTo>
                <a:lnTo>
                  <a:pt x="980619" y="77581"/>
                </a:lnTo>
                <a:lnTo>
                  <a:pt x="990600" y="127000"/>
                </a:lnTo>
                <a:lnTo>
                  <a:pt x="990600" y="444500"/>
                </a:lnTo>
                <a:lnTo>
                  <a:pt x="1371092" y="563879"/>
                </a:lnTo>
                <a:lnTo>
                  <a:pt x="990600" y="635000"/>
                </a:lnTo>
                <a:lnTo>
                  <a:pt x="980619" y="684418"/>
                </a:lnTo>
                <a:lnTo>
                  <a:pt x="953403" y="724788"/>
                </a:lnTo>
                <a:lnTo>
                  <a:pt x="913034" y="752014"/>
                </a:lnTo>
                <a:lnTo>
                  <a:pt x="863600" y="762000"/>
                </a:lnTo>
                <a:lnTo>
                  <a:pt x="825500" y="762000"/>
                </a:lnTo>
                <a:lnTo>
                  <a:pt x="577850" y="762000"/>
                </a:lnTo>
                <a:lnTo>
                  <a:pt x="127000" y="762000"/>
                </a:lnTo>
                <a:lnTo>
                  <a:pt x="77565" y="752014"/>
                </a:lnTo>
                <a:lnTo>
                  <a:pt x="37196" y="724788"/>
                </a:lnTo>
                <a:lnTo>
                  <a:pt x="9980" y="684418"/>
                </a:lnTo>
                <a:lnTo>
                  <a:pt x="0" y="635000"/>
                </a:lnTo>
                <a:lnTo>
                  <a:pt x="0" y="444500"/>
                </a:lnTo>
                <a:lnTo>
                  <a:pt x="0" y="127000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26757" y="1371600"/>
            <a:ext cx="1860550" cy="911860"/>
          </a:xfrm>
          <a:custGeom>
            <a:avLst/>
            <a:gdLst/>
            <a:ahLst/>
            <a:cxnLst/>
            <a:rect l="l" t="t" r="r" b="b"/>
            <a:pathLst>
              <a:path w="1860550" h="911860">
                <a:moveTo>
                  <a:pt x="1758442" y="0"/>
                </a:moveTo>
                <a:lnTo>
                  <a:pt x="1047242" y="0"/>
                </a:lnTo>
                <a:lnTo>
                  <a:pt x="1007685" y="7981"/>
                </a:lnTo>
                <a:lnTo>
                  <a:pt x="975391" y="29749"/>
                </a:lnTo>
                <a:lnTo>
                  <a:pt x="953623" y="62043"/>
                </a:lnTo>
                <a:lnTo>
                  <a:pt x="945642" y="101600"/>
                </a:lnTo>
                <a:lnTo>
                  <a:pt x="945642" y="355600"/>
                </a:lnTo>
                <a:lnTo>
                  <a:pt x="0" y="911860"/>
                </a:lnTo>
                <a:lnTo>
                  <a:pt x="945642" y="508000"/>
                </a:lnTo>
                <a:lnTo>
                  <a:pt x="1860042" y="508000"/>
                </a:lnTo>
                <a:lnTo>
                  <a:pt x="1860042" y="101600"/>
                </a:lnTo>
                <a:lnTo>
                  <a:pt x="1852060" y="62043"/>
                </a:lnTo>
                <a:lnTo>
                  <a:pt x="1830292" y="29749"/>
                </a:lnTo>
                <a:lnTo>
                  <a:pt x="1797998" y="7981"/>
                </a:lnTo>
                <a:lnTo>
                  <a:pt x="1758442" y="0"/>
                </a:lnTo>
                <a:close/>
              </a:path>
              <a:path w="1860550" h="911860">
                <a:moveTo>
                  <a:pt x="1860042" y="508000"/>
                </a:moveTo>
                <a:lnTo>
                  <a:pt x="945642" y="508000"/>
                </a:lnTo>
                <a:lnTo>
                  <a:pt x="953623" y="547556"/>
                </a:lnTo>
                <a:lnTo>
                  <a:pt x="975391" y="579850"/>
                </a:lnTo>
                <a:lnTo>
                  <a:pt x="1007685" y="601618"/>
                </a:lnTo>
                <a:lnTo>
                  <a:pt x="1047242" y="609600"/>
                </a:lnTo>
                <a:lnTo>
                  <a:pt x="1758442" y="609600"/>
                </a:lnTo>
                <a:lnTo>
                  <a:pt x="1797998" y="601618"/>
                </a:lnTo>
                <a:lnTo>
                  <a:pt x="1830292" y="579850"/>
                </a:lnTo>
                <a:lnTo>
                  <a:pt x="1852060" y="547556"/>
                </a:lnTo>
                <a:lnTo>
                  <a:pt x="1860042" y="50800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26757" y="1371600"/>
            <a:ext cx="1860550" cy="911860"/>
          </a:xfrm>
          <a:custGeom>
            <a:avLst/>
            <a:gdLst/>
            <a:ahLst/>
            <a:cxnLst/>
            <a:rect l="l" t="t" r="r" b="b"/>
            <a:pathLst>
              <a:path w="1860550" h="911860">
                <a:moveTo>
                  <a:pt x="945642" y="101600"/>
                </a:moveTo>
                <a:lnTo>
                  <a:pt x="953623" y="62043"/>
                </a:lnTo>
                <a:lnTo>
                  <a:pt x="975391" y="29749"/>
                </a:lnTo>
                <a:lnTo>
                  <a:pt x="1007685" y="7981"/>
                </a:lnTo>
                <a:lnTo>
                  <a:pt x="1047242" y="0"/>
                </a:lnTo>
                <a:lnTo>
                  <a:pt x="1098042" y="0"/>
                </a:lnTo>
                <a:lnTo>
                  <a:pt x="1326642" y="0"/>
                </a:lnTo>
                <a:lnTo>
                  <a:pt x="1758442" y="0"/>
                </a:lnTo>
                <a:lnTo>
                  <a:pt x="1797998" y="7981"/>
                </a:lnTo>
                <a:lnTo>
                  <a:pt x="1830292" y="29749"/>
                </a:lnTo>
                <a:lnTo>
                  <a:pt x="1852060" y="62043"/>
                </a:lnTo>
                <a:lnTo>
                  <a:pt x="1860042" y="101600"/>
                </a:lnTo>
                <a:lnTo>
                  <a:pt x="1860042" y="355600"/>
                </a:lnTo>
                <a:lnTo>
                  <a:pt x="1860042" y="508000"/>
                </a:lnTo>
                <a:lnTo>
                  <a:pt x="1852060" y="547556"/>
                </a:lnTo>
                <a:lnTo>
                  <a:pt x="1830292" y="579850"/>
                </a:lnTo>
                <a:lnTo>
                  <a:pt x="1797998" y="601618"/>
                </a:lnTo>
                <a:lnTo>
                  <a:pt x="1758442" y="609600"/>
                </a:lnTo>
                <a:lnTo>
                  <a:pt x="1326642" y="609600"/>
                </a:lnTo>
                <a:lnTo>
                  <a:pt x="1098042" y="609600"/>
                </a:lnTo>
                <a:lnTo>
                  <a:pt x="1047242" y="609600"/>
                </a:lnTo>
                <a:lnTo>
                  <a:pt x="1007685" y="601618"/>
                </a:lnTo>
                <a:lnTo>
                  <a:pt x="975391" y="579850"/>
                </a:lnTo>
                <a:lnTo>
                  <a:pt x="953623" y="547556"/>
                </a:lnTo>
                <a:lnTo>
                  <a:pt x="945642" y="508000"/>
                </a:lnTo>
                <a:lnTo>
                  <a:pt x="0" y="911860"/>
                </a:lnTo>
                <a:lnTo>
                  <a:pt x="945642" y="355600"/>
                </a:lnTo>
                <a:lnTo>
                  <a:pt x="945642" y="101600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917306" y="1455166"/>
            <a:ext cx="63055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40" dirty="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sz="1300" spc="-15" dirty="0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sz="1300" spc="-10" dirty="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sz="1300" spc="-5" dirty="0">
                <a:solidFill>
                  <a:srgbClr val="FFFFFF"/>
                </a:solidFill>
                <a:latin typeface="Constantia"/>
                <a:cs typeface="Constantia"/>
              </a:rPr>
              <a:t>tip</a:t>
            </a:r>
            <a:r>
              <a:rPr sz="1300" spc="-15" dirty="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sz="1300" spc="-5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endParaRPr sz="1300">
              <a:latin typeface="Constantia"/>
              <a:cs typeface="Constantia"/>
            </a:endParaRPr>
          </a:p>
          <a:p>
            <a:pPr marL="78105">
              <a:lnSpc>
                <a:spcPct val="100000"/>
              </a:lnSpc>
            </a:pPr>
            <a:r>
              <a:rPr sz="1300" spc="-5" dirty="0">
                <a:solidFill>
                  <a:srgbClr val="FFFFFF"/>
                </a:solidFill>
                <a:latin typeface="Constantia"/>
                <a:cs typeface="Constantia"/>
              </a:rPr>
              <a:t>modes</a:t>
            </a:r>
            <a:endParaRPr sz="13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4800" y="3733800"/>
            <a:ext cx="1347470" cy="609600"/>
          </a:xfrm>
          <a:custGeom>
            <a:avLst/>
            <a:gdLst/>
            <a:ahLst/>
            <a:cxnLst/>
            <a:rect l="l" t="t" r="r" b="b"/>
            <a:pathLst>
              <a:path w="1347470" h="609600">
                <a:moveTo>
                  <a:pt x="889000" y="0"/>
                </a:moveTo>
                <a:lnTo>
                  <a:pt x="101600" y="0"/>
                </a:lnTo>
                <a:lnTo>
                  <a:pt x="62054" y="7981"/>
                </a:lnTo>
                <a:lnTo>
                  <a:pt x="29759" y="29749"/>
                </a:lnTo>
                <a:lnTo>
                  <a:pt x="7984" y="62043"/>
                </a:lnTo>
                <a:lnTo>
                  <a:pt x="0" y="101600"/>
                </a:lnTo>
                <a:lnTo>
                  <a:pt x="0" y="508000"/>
                </a:lnTo>
                <a:lnTo>
                  <a:pt x="7984" y="547556"/>
                </a:lnTo>
                <a:lnTo>
                  <a:pt x="29759" y="579850"/>
                </a:lnTo>
                <a:lnTo>
                  <a:pt x="62054" y="601618"/>
                </a:lnTo>
                <a:lnTo>
                  <a:pt x="101600" y="609600"/>
                </a:lnTo>
                <a:lnTo>
                  <a:pt x="889000" y="609600"/>
                </a:lnTo>
                <a:lnTo>
                  <a:pt x="928545" y="601618"/>
                </a:lnTo>
                <a:lnTo>
                  <a:pt x="960840" y="579850"/>
                </a:lnTo>
                <a:lnTo>
                  <a:pt x="982615" y="547556"/>
                </a:lnTo>
                <a:lnTo>
                  <a:pt x="990600" y="508000"/>
                </a:lnTo>
                <a:lnTo>
                  <a:pt x="990600" y="254000"/>
                </a:lnTo>
                <a:lnTo>
                  <a:pt x="1321822" y="101600"/>
                </a:lnTo>
                <a:lnTo>
                  <a:pt x="990600" y="101600"/>
                </a:lnTo>
                <a:lnTo>
                  <a:pt x="982615" y="62043"/>
                </a:lnTo>
                <a:lnTo>
                  <a:pt x="960840" y="29749"/>
                </a:lnTo>
                <a:lnTo>
                  <a:pt x="928545" y="7981"/>
                </a:lnTo>
                <a:lnTo>
                  <a:pt x="889000" y="0"/>
                </a:lnTo>
                <a:close/>
              </a:path>
              <a:path w="1347470" h="609600">
                <a:moveTo>
                  <a:pt x="1347216" y="89916"/>
                </a:moveTo>
                <a:lnTo>
                  <a:pt x="990600" y="101600"/>
                </a:lnTo>
                <a:lnTo>
                  <a:pt x="1321822" y="101600"/>
                </a:lnTo>
                <a:lnTo>
                  <a:pt x="1347216" y="89916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00" y="3733800"/>
            <a:ext cx="1347470" cy="609600"/>
          </a:xfrm>
          <a:custGeom>
            <a:avLst/>
            <a:gdLst/>
            <a:ahLst/>
            <a:cxnLst/>
            <a:rect l="l" t="t" r="r" b="b"/>
            <a:pathLst>
              <a:path w="1347470" h="609600">
                <a:moveTo>
                  <a:pt x="0" y="101600"/>
                </a:moveTo>
                <a:lnTo>
                  <a:pt x="7984" y="62043"/>
                </a:lnTo>
                <a:lnTo>
                  <a:pt x="29759" y="29749"/>
                </a:lnTo>
                <a:lnTo>
                  <a:pt x="62054" y="7981"/>
                </a:lnTo>
                <a:lnTo>
                  <a:pt x="101600" y="0"/>
                </a:lnTo>
                <a:lnTo>
                  <a:pt x="577850" y="0"/>
                </a:lnTo>
                <a:lnTo>
                  <a:pt x="825500" y="0"/>
                </a:lnTo>
                <a:lnTo>
                  <a:pt x="889000" y="0"/>
                </a:lnTo>
                <a:lnTo>
                  <a:pt x="928545" y="7981"/>
                </a:lnTo>
                <a:lnTo>
                  <a:pt x="960840" y="29749"/>
                </a:lnTo>
                <a:lnTo>
                  <a:pt x="982615" y="62043"/>
                </a:lnTo>
                <a:lnTo>
                  <a:pt x="990600" y="101600"/>
                </a:lnTo>
                <a:lnTo>
                  <a:pt x="1347216" y="89916"/>
                </a:lnTo>
                <a:lnTo>
                  <a:pt x="990600" y="254000"/>
                </a:lnTo>
                <a:lnTo>
                  <a:pt x="990600" y="508000"/>
                </a:lnTo>
                <a:lnTo>
                  <a:pt x="982615" y="547556"/>
                </a:lnTo>
                <a:lnTo>
                  <a:pt x="960840" y="579850"/>
                </a:lnTo>
                <a:lnTo>
                  <a:pt x="928545" y="601618"/>
                </a:lnTo>
                <a:lnTo>
                  <a:pt x="889000" y="609600"/>
                </a:lnTo>
                <a:lnTo>
                  <a:pt x="825500" y="609600"/>
                </a:lnTo>
                <a:lnTo>
                  <a:pt x="577850" y="609600"/>
                </a:lnTo>
                <a:lnTo>
                  <a:pt x="101600" y="609600"/>
                </a:lnTo>
                <a:lnTo>
                  <a:pt x="62054" y="601618"/>
                </a:lnTo>
                <a:lnTo>
                  <a:pt x="29759" y="579850"/>
                </a:lnTo>
                <a:lnTo>
                  <a:pt x="7984" y="547556"/>
                </a:lnTo>
                <a:lnTo>
                  <a:pt x="0" y="508000"/>
                </a:lnTo>
                <a:lnTo>
                  <a:pt x="0" y="254000"/>
                </a:lnTo>
                <a:lnTo>
                  <a:pt x="0" y="101600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1000" y="4747767"/>
            <a:ext cx="1335405" cy="891540"/>
          </a:xfrm>
          <a:custGeom>
            <a:avLst/>
            <a:gdLst/>
            <a:ahLst/>
            <a:cxnLst/>
            <a:rect l="l" t="t" r="r" b="b"/>
            <a:pathLst>
              <a:path w="1335405" h="891539">
                <a:moveTo>
                  <a:pt x="787400" y="129031"/>
                </a:moveTo>
                <a:lnTo>
                  <a:pt x="127000" y="129031"/>
                </a:lnTo>
                <a:lnTo>
                  <a:pt x="77565" y="139017"/>
                </a:lnTo>
                <a:lnTo>
                  <a:pt x="37196" y="166242"/>
                </a:lnTo>
                <a:lnTo>
                  <a:pt x="9980" y="206613"/>
                </a:lnTo>
                <a:lnTo>
                  <a:pt x="0" y="256031"/>
                </a:lnTo>
                <a:lnTo>
                  <a:pt x="0" y="764031"/>
                </a:lnTo>
                <a:lnTo>
                  <a:pt x="9980" y="813450"/>
                </a:lnTo>
                <a:lnTo>
                  <a:pt x="37196" y="853820"/>
                </a:lnTo>
                <a:lnTo>
                  <a:pt x="77565" y="881046"/>
                </a:lnTo>
                <a:lnTo>
                  <a:pt x="127000" y="891031"/>
                </a:lnTo>
                <a:lnTo>
                  <a:pt x="787400" y="891031"/>
                </a:lnTo>
                <a:lnTo>
                  <a:pt x="836834" y="881046"/>
                </a:lnTo>
                <a:lnTo>
                  <a:pt x="877203" y="853820"/>
                </a:lnTo>
                <a:lnTo>
                  <a:pt x="904419" y="813450"/>
                </a:lnTo>
                <a:lnTo>
                  <a:pt x="914400" y="764031"/>
                </a:lnTo>
                <a:lnTo>
                  <a:pt x="914400" y="446531"/>
                </a:lnTo>
                <a:lnTo>
                  <a:pt x="1093955" y="256031"/>
                </a:lnTo>
                <a:lnTo>
                  <a:pt x="914400" y="256031"/>
                </a:lnTo>
                <a:lnTo>
                  <a:pt x="904419" y="206613"/>
                </a:lnTo>
                <a:lnTo>
                  <a:pt x="877203" y="166242"/>
                </a:lnTo>
                <a:lnTo>
                  <a:pt x="836834" y="139017"/>
                </a:lnTo>
                <a:lnTo>
                  <a:pt x="787400" y="129031"/>
                </a:lnTo>
                <a:close/>
              </a:path>
              <a:path w="1335405" h="891539">
                <a:moveTo>
                  <a:pt x="1335277" y="0"/>
                </a:moveTo>
                <a:lnTo>
                  <a:pt x="914400" y="256031"/>
                </a:lnTo>
                <a:lnTo>
                  <a:pt x="1093955" y="256031"/>
                </a:lnTo>
                <a:lnTo>
                  <a:pt x="1335277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1000" y="4747767"/>
            <a:ext cx="1335405" cy="891540"/>
          </a:xfrm>
          <a:custGeom>
            <a:avLst/>
            <a:gdLst/>
            <a:ahLst/>
            <a:cxnLst/>
            <a:rect l="l" t="t" r="r" b="b"/>
            <a:pathLst>
              <a:path w="1335405" h="891539">
                <a:moveTo>
                  <a:pt x="0" y="256031"/>
                </a:moveTo>
                <a:lnTo>
                  <a:pt x="9980" y="206613"/>
                </a:lnTo>
                <a:lnTo>
                  <a:pt x="37196" y="166242"/>
                </a:lnTo>
                <a:lnTo>
                  <a:pt x="77565" y="139017"/>
                </a:lnTo>
                <a:lnTo>
                  <a:pt x="127000" y="129031"/>
                </a:lnTo>
                <a:lnTo>
                  <a:pt x="533400" y="129031"/>
                </a:lnTo>
                <a:lnTo>
                  <a:pt x="762000" y="129031"/>
                </a:lnTo>
                <a:lnTo>
                  <a:pt x="787400" y="129031"/>
                </a:lnTo>
                <a:lnTo>
                  <a:pt x="836834" y="139017"/>
                </a:lnTo>
                <a:lnTo>
                  <a:pt x="877203" y="166242"/>
                </a:lnTo>
                <a:lnTo>
                  <a:pt x="904419" y="206613"/>
                </a:lnTo>
                <a:lnTo>
                  <a:pt x="914400" y="256031"/>
                </a:lnTo>
                <a:lnTo>
                  <a:pt x="1335277" y="0"/>
                </a:lnTo>
                <a:lnTo>
                  <a:pt x="914400" y="446531"/>
                </a:lnTo>
                <a:lnTo>
                  <a:pt x="914400" y="764031"/>
                </a:lnTo>
                <a:lnTo>
                  <a:pt x="904419" y="813450"/>
                </a:lnTo>
                <a:lnTo>
                  <a:pt x="877203" y="853820"/>
                </a:lnTo>
                <a:lnTo>
                  <a:pt x="836834" y="881046"/>
                </a:lnTo>
                <a:lnTo>
                  <a:pt x="787400" y="891031"/>
                </a:lnTo>
                <a:lnTo>
                  <a:pt x="762000" y="891031"/>
                </a:lnTo>
                <a:lnTo>
                  <a:pt x="533400" y="891031"/>
                </a:lnTo>
                <a:lnTo>
                  <a:pt x="127000" y="891031"/>
                </a:lnTo>
                <a:lnTo>
                  <a:pt x="77565" y="881046"/>
                </a:lnTo>
                <a:lnTo>
                  <a:pt x="37196" y="853820"/>
                </a:lnTo>
                <a:lnTo>
                  <a:pt x="9980" y="813450"/>
                </a:lnTo>
                <a:lnTo>
                  <a:pt x="0" y="764031"/>
                </a:lnTo>
                <a:lnTo>
                  <a:pt x="0" y="446531"/>
                </a:lnTo>
                <a:lnTo>
                  <a:pt x="0" y="256031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12775" y="4938522"/>
            <a:ext cx="653415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515" marR="5080" indent="-44450" algn="just">
              <a:lnSpc>
                <a:spcPct val="100000"/>
              </a:lnSpc>
              <a:spcBef>
                <a:spcPts val="95"/>
              </a:spcBef>
            </a:pPr>
            <a:r>
              <a:rPr sz="1300" spc="-25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1300" spc="-10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1300" spc="-5" dirty="0">
                <a:solidFill>
                  <a:srgbClr val="FFFFFF"/>
                </a:solidFill>
                <a:latin typeface="Constantia"/>
                <a:cs typeface="Constantia"/>
              </a:rPr>
              <a:t>ntacts  </a:t>
            </a:r>
            <a:r>
              <a:rPr sz="1300" spc="-10" dirty="0">
                <a:solidFill>
                  <a:srgbClr val="FFFFFF"/>
                </a:solidFill>
                <a:latin typeface="Constantia"/>
                <a:cs typeface="Constantia"/>
              </a:rPr>
              <a:t>address  book</a:t>
            </a:r>
            <a:endParaRPr sz="1300">
              <a:latin typeface="Constantia"/>
              <a:cs typeface="Constant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8600" y="2895600"/>
            <a:ext cx="1351915" cy="609600"/>
          </a:xfrm>
          <a:custGeom>
            <a:avLst/>
            <a:gdLst/>
            <a:ahLst/>
            <a:cxnLst/>
            <a:rect l="l" t="t" r="r" b="b"/>
            <a:pathLst>
              <a:path w="1351915" h="609600">
                <a:moveTo>
                  <a:pt x="965200" y="0"/>
                </a:moveTo>
                <a:lnTo>
                  <a:pt x="101600" y="0"/>
                </a:lnTo>
                <a:lnTo>
                  <a:pt x="62054" y="7981"/>
                </a:lnTo>
                <a:lnTo>
                  <a:pt x="29759" y="29749"/>
                </a:lnTo>
                <a:lnTo>
                  <a:pt x="7984" y="62043"/>
                </a:lnTo>
                <a:lnTo>
                  <a:pt x="0" y="101600"/>
                </a:lnTo>
                <a:lnTo>
                  <a:pt x="0" y="508000"/>
                </a:lnTo>
                <a:lnTo>
                  <a:pt x="7984" y="547556"/>
                </a:lnTo>
                <a:lnTo>
                  <a:pt x="29759" y="579850"/>
                </a:lnTo>
                <a:lnTo>
                  <a:pt x="62054" y="601618"/>
                </a:lnTo>
                <a:lnTo>
                  <a:pt x="101600" y="609600"/>
                </a:lnTo>
                <a:lnTo>
                  <a:pt x="965200" y="609600"/>
                </a:lnTo>
                <a:lnTo>
                  <a:pt x="1004745" y="601618"/>
                </a:lnTo>
                <a:lnTo>
                  <a:pt x="1037040" y="579850"/>
                </a:lnTo>
                <a:lnTo>
                  <a:pt x="1058815" y="547556"/>
                </a:lnTo>
                <a:lnTo>
                  <a:pt x="1066800" y="508000"/>
                </a:lnTo>
                <a:lnTo>
                  <a:pt x="1351407" y="400558"/>
                </a:lnTo>
                <a:lnTo>
                  <a:pt x="1066800" y="355600"/>
                </a:lnTo>
                <a:lnTo>
                  <a:pt x="1066800" y="101600"/>
                </a:lnTo>
                <a:lnTo>
                  <a:pt x="1058815" y="62043"/>
                </a:lnTo>
                <a:lnTo>
                  <a:pt x="1037040" y="29749"/>
                </a:lnTo>
                <a:lnTo>
                  <a:pt x="1004745" y="7981"/>
                </a:lnTo>
                <a:lnTo>
                  <a:pt x="965200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8600" y="2895600"/>
            <a:ext cx="1351915" cy="609600"/>
          </a:xfrm>
          <a:custGeom>
            <a:avLst/>
            <a:gdLst/>
            <a:ahLst/>
            <a:cxnLst/>
            <a:rect l="l" t="t" r="r" b="b"/>
            <a:pathLst>
              <a:path w="1351915" h="609600">
                <a:moveTo>
                  <a:pt x="0" y="101600"/>
                </a:moveTo>
                <a:lnTo>
                  <a:pt x="7984" y="62043"/>
                </a:lnTo>
                <a:lnTo>
                  <a:pt x="29759" y="29749"/>
                </a:lnTo>
                <a:lnTo>
                  <a:pt x="62054" y="7981"/>
                </a:lnTo>
                <a:lnTo>
                  <a:pt x="101600" y="0"/>
                </a:lnTo>
                <a:lnTo>
                  <a:pt x="622300" y="0"/>
                </a:lnTo>
                <a:lnTo>
                  <a:pt x="889000" y="0"/>
                </a:lnTo>
                <a:lnTo>
                  <a:pt x="965200" y="0"/>
                </a:lnTo>
                <a:lnTo>
                  <a:pt x="1004745" y="7981"/>
                </a:lnTo>
                <a:lnTo>
                  <a:pt x="1037040" y="29749"/>
                </a:lnTo>
                <a:lnTo>
                  <a:pt x="1058815" y="62043"/>
                </a:lnTo>
                <a:lnTo>
                  <a:pt x="1066800" y="101600"/>
                </a:lnTo>
                <a:lnTo>
                  <a:pt x="1066800" y="355600"/>
                </a:lnTo>
                <a:lnTo>
                  <a:pt x="1351407" y="400558"/>
                </a:lnTo>
                <a:lnTo>
                  <a:pt x="1066800" y="508000"/>
                </a:lnTo>
                <a:lnTo>
                  <a:pt x="1058815" y="547556"/>
                </a:lnTo>
                <a:lnTo>
                  <a:pt x="1037040" y="579850"/>
                </a:lnTo>
                <a:lnTo>
                  <a:pt x="1004745" y="601618"/>
                </a:lnTo>
                <a:lnTo>
                  <a:pt x="965200" y="609600"/>
                </a:lnTo>
                <a:lnTo>
                  <a:pt x="889000" y="609600"/>
                </a:lnTo>
                <a:lnTo>
                  <a:pt x="622300" y="609600"/>
                </a:lnTo>
                <a:lnTo>
                  <a:pt x="101600" y="609600"/>
                </a:lnTo>
                <a:lnTo>
                  <a:pt x="62054" y="601618"/>
                </a:lnTo>
                <a:lnTo>
                  <a:pt x="29759" y="579850"/>
                </a:lnTo>
                <a:lnTo>
                  <a:pt x="7984" y="547556"/>
                </a:lnTo>
                <a:lnTo>
                  <a:pt x="0" y="508000"/>
                </a:lnTo>
                <a:lnTo>
                  <a:pt x="0" y="355600"/>
                </a:lnTo>
                <a:lnTo>
                  <a:pt x="0" y="101600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87807" y="2141347"/>
            <a:ext cx="729615" cy="2197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4135" indent="2286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FFFFFF"/>
                </a:solidFill>
                <a:latin typeface="Constantia"/>
                <a:cs typeface="Constantia"/>
              </a:rPr>
              <a:t>Multiple  </a:t>
            </a:r>
            <a:r>
              <a:rPr sz="1300" spc="-5" dirty="0">
                <a:solidFill>
                  <a:srgbClr val="FFFFFF"/>
                </a:solidFill>
                <a:latin typeface="Constantia"/>
                <a:cs typeface="Constantia"/>
              </a:rPr>
              <a:t>call</a:t>
            </a:r>
            <a:r>
              <a:rPr sz="13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onstantia"/>
                <a:cs typeface="Constantia"/>
              </a:rPr>
              <a:t>signs</a:t>
            </a:r>
            <a:endParaRPr sz="13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Times New Roman"/>
              <a:cs typeface="Times New Roman"/>
            </a:endParaRPr>
          </a:p>
          <a:p>
            <a:pPr marL="53340" marR="29209" algn="ctr">
              <a:lnSpc>
                <a:spcPct val="100000"/>
              </a:lnSpc>
            </a:pPr>
            <a:r>
              <a:rPr sz="1300" spc="-10" dirty="0">
                <a:solidFill>
                  <a:srgbClr val="FFFFFF"/>
                </a:solidFill>
                <a:latin typeface="Constantia"/>
                <a:cs typeface="Constantia"/>
              </a:rPr>
              <a:t>In-box,  Ou</a:t>
            </a:r>
            <a:r>
              <a:rPr sz="1300" spc="-15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1300" spc="-5" dirty="0">
                <a:solidFill>
                  <a:srgbClr val="FFFFFF"/>
                </a:solidFill>
                <a:latin typeface="Constantia"/>
                <a:cs typeface="Constantia"/>
              </a:rPr>
              <a:t>-</a:t>
            </a:r>
            <a:r>
              <a:rPr sz="1300" spc="-10" dirty="0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sz="1300" spc="-50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1300" spc="-10" dirty="0">
                <a:solidFill>
                  <a:srgbClr val="FFFFFF"/>
                </a:solidFill>
                <a:latin typeface="Constantia"/>
                <a:cs typeface="Constantia"/>
              </a:rPr>
              <a:t>x,  </a:t>
            </a:r>
            <a:r>
              <a:rPr sz="1300" spc="-15" dirty="0">
                <a:solidFill>
                  <a:srgbClr val="FFFFFF"/>
                </a:solidFill>
                <a:latin typeface="Constantia"/>
                <a:cs typeface="Constantia"/>
              </a:rPr>
              <a:t>etc.</a:t>
            </a:r>
            <a:endParaRPr sz="13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17475" marR="5080" indent="-10795" algn="just">
              <a:lnSpc>
                <a:spcPct val="100000"/>
              </a:lnSpc>
            </a:pPr>
            <a:r>
              <a:rPr sz="1300" spc="-40" dirty="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sz="1300" spc="-5" dirty="0">
                <a:solidFill>
                  <a:srgbClr val="FFFFFF"/>
                </a:solidFill>
                <a:latin typeface="Constantia"/>
                <a:cs typeface="Constantia"/>
              </a:rPr>
              <a:t>ersonal  me</a:t>
            </a:r>
            <a:r>
              <a:rPr sz="1300" dirty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sz="1300" spc="-5" dirty="0">
                <a:solidFill>
                  <a:srgbClr val="FFFFFF"/>
                </a:solidFill>
                <a:latin typeface="Constantia"/>
                <a:cs typeface="Constantia"/>
              </a:rPr>
              <a:t>sa</a:t>
            </a:r>
            <a:r>
              <a:rPr sz="1300" spc="-40" dirty="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sz="1300" spc="-5" dirty="0">
                <a:solidFill>
                  <a:srgbClr val="FFFFFF"/>
                </a:solidFill>
                <a:latin typeface="Constantia"/>
                <a:cs typeface="Constantia"/>
              </a:rPr>
              <a:t>e  </a:t>
            </a:r>
            <a:r>
              <a:rPr sz="1300" spc="-10" dirty="0">
                <a:solidFill>
                  <a:srgbClr val="FFFFFF"/>
                </a:solidFill>
                <a:latin typeface="Constantia"/>
                <a:cs typeface="Constantia"/>
              </a:rPr>
              <a:t>folders</a:t>
            </a:r>
            <a:endParaRPr sz="1300">
              <a:latin typeface="Constantia"/>
              <a:cs typeface="Constanti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Amateur Radio Safety Foundation,</a:t>
            </a:r>
            <a:r>
              <a:rPr spc="-130" dirty="0"/>
              <a:t> </a:t>
            </a:r>
            <a:r>
              <a:rPr spc="-5" dirty="0"/>
              <a:t>Inc.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64209"/>
            <a:ext cx="613727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5" dirty="0"/>
              <a:t>Composing </a:t>
            </a:r>
            <a:r>
              <a:rPr sz="2900" dirty="0"/>
              <a:t>a </a:t>
            </a:r>
            <a:r>
              <a:rPr sz="2900" spc="-5" dirty="0"/>
              <a:t>Message </a:t>
            </a:r>
            <a:r>
              <a:rPr sz="2900" dirty="0"/>
              <a:t>in Winlink</a:t>
            </a:r>
            <a:r>
              <a:rPr sz="2900" spc="-145" dirty="0"/>
              <a:t> </a:t>
            </a:r>
            <a:r>
              <a:rPr sz="2900" spc="-10" dirty="0"/>
              <a:t>Express</a:t>
            </a:r>
            <a:endParaRPr sz="2900"/>
          </a:p>
        </p:txBody>
      </p:sp>
      <p:sp>
        <p:nvSpPr>
          <p:cNvPr id="3" name="object 3"/>
          <p:cNvSpPr/>
          <p:nvPr/>
        </p:nvSpPr>
        <p:spPr>
          <a:xfrm>
            <a:off x="1630426" y="1524000"/>
            <a:ext cx="6980174" cy="3895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6445" y="1676400"/>
            <a:ext cx="1273810" cy="914400"/>
          </a:xfrm>
          <a:custGeom>
            <a:avLst/>
            <a:gdLst/>
            <a:ahLst/>
            <a:cxnLst/>
            <a:rect l="l" t="t" r="r" b="b"/>
            <a:pathLst>
              <a:path w="1273810" h="914400">
                <a:moveTo>
                  <a:pt x="762000" y="0"/>
                </a:moveTo>
                <a:lnTo>
                  <a:pt x="152400" y="0"/>
                </a:lnTo>
                <a:lnTo>
                  <a:pt x="104231" y="7766"/>
                </a:lnTo>
                <a:lnTo>
                  <a:pt x="62396" y="29394"/>
                </a:lnTo>
                <a:lnTo>
                  <a:pt x="29405" y="62380"/>
                </a:lnTo>
                <a:lnTo>
                  <a:pt x="7769" y="104217"/>
                </a:lnTo>
                <a:lnTo>
                  <a:pt x="0" y="152400"/>
                </a:lnTo>
                <a:lnTo>
                  <a:pt x="0" y="762000"/>
                </a:lnTo>
                <a:lnTo>
                  <a:pt x="7769" y="810182"/>
                </a:lnTo>
                <a:lnTo>
                  <a:pt x="29405" y="852019"/>
                </a:lnTo>
                <a:lnTo>
                  <a:pt x="62396" y="885005"/>
                </a:lnTo>
                <a:lnTo>
                  <a:pt x="104231" y="906633"/>
                </a:lnTo>
                <a:lnTo>
                  <a:pt x="152400" y="914400"/>
                </a:lnTo>
                <a:lnTo>
                  <a:pt x="762000" y="914400"/>
                </a:lnTo>
                <a:lnTo>
                  <a:pt x="810162" y="906633"/>
                </a:lnTo>
                <a:lnTo>
                  <a:pt x="851985" y="885005"/>
                </a:lnTo>
                <a:lnTo>
                  <a:pt x="884961" y="852019"/>
                </a:lnTo>
                <a:lnTo>
                  <a:pt x="906584" y="810182"/>
                </a:lnTo>
                <a:lnTo>
                  <a:pt x="914349" y="762000"/>
                </a:lnTo>
                <a:lnTo>
                  <a:pt x="914349" y="381000"/>
                </a:lnTo>
                <a:lnTo>
                  <a:pt x="1196778" y="381000"/>
                </a:lnTo>
                <a:lnTo>
                  <a:pt x="914349" y="152400"/>
                </a:lnTo>
                <a:lnTo>
                  <a:pt x="906584" y="104217"/>
                </a:lnTo>
                <a:lnTo>
                  <a:pt x="884961" y="62380"/>
                </a:lnTo>
                <a:lnTo>
                  <a:pt x="851985" y="29394"/>
                </a:lnTo>
                <a:lnTo>
                  <a:pt x="810162" y="7766"/>
                </a:lnTo>
                <a:lnTo>
                  <a:pt x="762000" y="0"/>
                </a:lnTo>
                <a:close/>
              </a:path>
              <a:path w="1273810" h="914400">
                <a:moveTo>
                  <a:pt x="1196778" y="381000"/>
                </a:moveTo>
                <a:lnTo>
                  <a:pt x="914349" y="381000"/>
                </a:lnTo>
                <a:lnTo>
                  <a:pt x="1273505" y="443102"/>
                </a:lnTo>
                <a:lnTo>
                  <a:pt x="1196778" y="38100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6445" y="1676400"/>
            <a:ext cx="1273810" cy="914400"/>
          </a:xfrm>
          <a:custGeom>
            <a:avLst/>
            <a:gdLst/>
            <a:ahLst/>
            <a:cxnLst/>
            <a:rect l="l" t="t" r="r" b="b"/>
            <a:pathLst>
              <a:path w="1273810" h="914400">
                <a:moveTo>
                  <a:pt x="0" y="152400"/>
                </a:moveTo>
                <a:lnTo>
                  <a:pt x="7769" y="104217"/>
                </a:lnTo>
                <a:lnTo>
                  <a:pt x="29405" y="62380"/>
                </a:lnTo>
                <a:lnTo>
                  <a:pt x="62396" y="29394"/>
                </a:lnTo>
                <a:lnTo>
                  <a:pt x="104231" y="7766"/>
                </a:lnTo>
                <a:lnTo>
                  <a:pt x="152400" y="0"/>
                </a:lnTo>
                <a:lnTo>
                  <a:pt x="533400" y="0"/>
                </a:lnTo>
                <a:lnTo>
                  <a:pt x="762000" y="0"/>
                </a:lnTo>
                <a:lnTo>
                  <a:pt x="810162" y="7766"/>
                </a:lnTo>
                <a:lnTo>
                  <a:pt x="851985" y="29394"/>
                </a:lnTo>
                <a:lnTo>
                  <a:pt x="884961" y="62380"/>
                </a:lnTo>
                <a:lnTo>
                  <a:pt x="906584" y="104217"/>
                </a:lnTo>
                <a:lnTo>
                  <a:pt x="914349" y="152400"/>
                </a:lnTo>
                <a:lnTo>
                  <a:pt x="1273505" y="443102"/>
                </a:lnTo>
                <a:lnTo>
                  <a:pt x="914349" y="381000"/>
                </a:lnTo>
                <a:lnTo>
                  <a:pt x="914349" y="762000"/>
                </a:lnTo>
                <a:lnTo>
                  <a:pt x="906584" y="810182"/>
                </a:lnTo>
                <a:lnTo>
                  <a:pt x="884961" y="852019"/>
                </a:lnTo>
                <a:lnTo>
                  <a:pt x="851985" y="885005"/>
                </a:lnTo>
                <a:lnTo>
                  <a:pt x="810162" y="906633"/>
                </a:lnTo>
                <a:lnTo>
                  <a:pt x="762000" y="914400"/>
                </a:lnTo>
                <a:lnTo>
                  <a:pt x="533400" y="914400"/>
                </a:lnTo>
                <a:lnTo>
                  <a:pt x="152400" y="914400"/>
                </a:lnTo>
                <a:lnTo>
                  <a:pt x="104231" y="906633"/>
                </a:lnTo>
                <a:lnTo>
                  <a:pt x="62396" y="885005"/>
                </a:lnTo>
                <a:lnTo>
                  <a:pt x="29405" y="852019"/>
                </a:lnTo>
                <a:lnTo>
                  <a:pt x="7769" y="810182"/>
                </a:lnTo>
                <a:lnTo>
                  <a:pt x="0" y="762000"/>
                </a:lnTo>
                <a:lnTo>
                  <a:pt x="0" y="381000"/>
                </a:lnTo>
                <a:lnTo>
                  <a:pt x="0" y="152400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7580" y="1860931"/>
            <a:ext cx="532765" cy="528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FFFFFF"/>
                </a:solidFill>
                <a:latin typeface="Constantia"/>
                <a:cs typeface="Constantia"/>
              </a:rPr>
              <a:t>Click to  start </a:t>
            </a:r>
            <a:r>
              <a:rPr sz="1100" dirty="0">
                <a:solidFill>
                  <a:srgbClr val="FFFFFF"/>
                </a:solidFill>
                <a:latin typeface="Constantia"/>
                <a:cs typeface="Constantia"/>
              </a:rPr>
              <a:t>a  me</a:t>
            </a:r>
            <a:r>
              <a:rPr sz="1100" spc="-5" dirty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sz="1100" dirty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sz="1100" spc="-10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1100" dirty="0">
                <a:solidFill>
                  <a:srgbClr val="FFFFFF"/>
                </a:solidFill>
                <a:latin typeface="Constantia"/>
                <a:cs typeface="Constantia"/>
              </a:rPr>
              <a:t>ge</a:t>
            </a:r>
            <a:endParaRPr sz="11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Amateur Radio Safety Foundation,</a:t>
            </a:r>
            <a:r>
              <a:rPr spc="-130" dirty="0"/>
              <a:t> </a:t>
            </a:r>
            <a:r>
              <a:rPr spc="-5" dirty="0"/>
              <a:t>Inc.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69365"/>
            <a:ext cx="61379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Message </a:t>
            </a:r>
            <a:r>
              <a:rPr sz="3200" spc="-10" dirty="0"/>
              <a:t>Receipt</a:t>
            </a:r>
            <a:r>
              <a:rPr sz="3200" spc="-70" dirty="0"/>
              <a:t> </a:t>
            </a:r>
            <a:r>
              <a:rPr sz="3200" spc="-5" dirty="0"/>
              <a:t>Acknowledgements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380718"/>
            <a:ext cx="7677150" cy="97726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D2DA79"/>
              </a:buClr>
              <a:buSzPct val="94230"/>
              <a:buFont typeface="Wingdings"/>
              <a:buChar char=""/>
              <a:tabLst>
                <a:tab pos="287020" algn="l"/>
              </a:tabLst>
            </a:pP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Positive</a:t>
            </a:r>
            <a:r>
              <a:rPr sz="2600" spc="-1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acknowledgment</a:t>
            </a:r>
            <a:r>
              <a:rPr sz="2600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that</a:t>
            </a:r>
            <a:r>
              <a:rPr sz="26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message</a:t>
            </a:r>
            <a:r>
              <a:rPr sz="2600" spc="-1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was</a:t>
            </a:r>
            <a:r>
              <a:rPr sz="260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received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D2DA79"/>
              </a:buClr>
              <a:buSzPct val="94230"/>
              <a:buFont typeface="Wingdings"/>
              <a:buChar char=""/>
              <a:tabLst>
                <a:tab pos="287020" algn="l"/>
              </a:tabLst>
            </a:pP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Information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about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message </a:t>
            </a:r>
            <a:r>
              <a:rPr sz="2600" spc="5" dirty="0">
                <a:solidFill>
                  <a:srgbClr val="FFFFFF"/>
                </a:solidFill>
                <a:latin typeface="Constantia"/>
                <a:cs typeface="Constantia"/>
              </a:rPr>
              <a:t>filled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sz="2600" spc="-4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automatically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95400" y="2594991"/>
            <a:ext cx="6096000" cy="38820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Amateur Radio Safety Foundation,</a:t>
            </a:r>
            <a:r>
              <a:rPr spc="-130" dirty="0"/>
              <a:t> </a:t>
            </a:r>
            <a:r>
              <a:rPr spc="-5" dirty="0"/>
              <a:t>Inc.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40409"/>
            <a:ext cx="651319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/>
              <a:t>Built-in </a:t>
            </a:r>
            <a:r>
              <a:rPr sz="2900" spc="-5" dirty="0"/>
              <a:t>ICS-309 pdf Message </a:t>
            </a:r>
            <a:r>
              <a:rPr sz="2900" dirty="0"/>
              <a:t>Log</a:t>
            </a:r>
            <a:r>
              <a:rPr sz="2900" spc="-105" dirty="0"/>
              <a:t> </a:t>
            </a:r>
            <a:r>
              <a:rPr sz="2900" spc="-15" dirty="0"/>
              <a:t>Generator</a:t>
            </a:r>
            <a:endParaRPr sz="2900"/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3876675" cy="4219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16120" y="1600200"/>
            <a:ext cx="4067175" cy="4524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Amateur Radio Safety Foundation,</a:t>
            </a:r>
            <a:r>
              <a:rPr spc="-130" dirty="0"/>
              <a:t> </a:t>
            </a:r>
            <a:r>
              <a:rPr spc="-5" dirty="0"/>
              <a:t>Inc.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69365"/>
            <a:ext cx="55518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Built-in </a:t>
            </a:r>
            <a:r>
              <a:rPr sz="3200" spc="-10" dirty="0"/>
              <a:t>Picture</a:t>
            </a:r>
            <a:r>
              <a:rPr sz="3200" dirty="0"/>
              <a:t> </a:t>
            </a:r>
            <a:r>
              <a:rPr sz="3200" spc="-5" dirty="0"/>
              <a:t>Cropping/Resizing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700529" y="1490992"/>
            <a:ext cx="5742813" cy="4790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Amateur Radio Safety Foundation,</a:t>
            </a:r>
            <a:r>
              <a:rPr spc="-130" dirty="0"/>
              <a:t> </a:t>
            </a:r>
            <a:r>
              <a:rPr spc="-5" dirty="0"/>
              <a:t>Inc.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64209"/>
            <a:ext cx="502729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/>
              <a:t>Winlink </a:t>
            </a:r>
            <a:r>
              <a:rPr sz="2900" spc="-10" dirty="0"/>
              <a:t>Express </a:t>
            </a:r>
            <a:r>
              <a:rPr sz="2900" dirty="0"/>
              <a:t>RMS </a:t>
            </a:r>
            <a:r>
              <a:rPr sz="2900" spc="-5" dirty="0"/>
              <a:t>Channel</a:t>
            </a:r>
            <a:r>
              <a:rPr sz="2900" spc="-110" dirty="0"/>
              <a:t> </a:t>
            </a:r>
            <a:r>
              <a:rPr sz="2900" spc="-10" dirty="0"/>
              <a:t>List</a:t>
            </a:r>
            <a:endParaRPr sz="2900"/>
          </a:p>
        </p:txBody>
      </p:sp>
      <p:sp>
        <p:nvSpPr>
          <p:cNvPr id="3" name="object 3"/>
          <p:cNvSpPr/>
          <p:nvPr/>
        </p:nvSpPr>
        <p:spPr>
          <a:xfrm>
            <a:off x="533400" y="1335252"/>
            <a:ext cx="6494526" cy="4743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85609" y="1752600"/>
            <a:ext cx="1824989" cy="762000"/>
          </a:xfrm>
          <a:custGeom>
            <a:avLst/>
            <a:gdLst/>
            <a:ahLst/>
            <a:cxnLst/>
            <a:rect l="l" t="t" r="r" b="b"/>
            <a:pathLst>
              <a:path w="1824990" h="762000">
                <a:moveTo>
                  <a:pt x="1697990" y="0"/>
                </a:moveTo>
                <a:lnTo>
                  <a:pt x="655701" y="0"/>
                </a:lnTo>
                <a:lnTo>
                  <a:pt x="606282" y="9985"/>
                </a:lnTo>
                <a:lnTo>
                  <a:pt x="565911" y="37211"/>
                </a:lnTo>
                <a:lnTo>
                  <a:pt x="538686" y="77581"/>
                </a:lnTo>
                <a:lnTo>
                  <a:pt x="528701" y="127000"/>
                </a:lnTo>
                <a:lnTo>
                  <a:pt x="528701" y="444500"/>
                </a:lnTo>
                <a:lnTo>
                  <a:pt x="0" y="633222"/>
                </a:lnTo>
                <a:lnTo>
                  <a:pt x="528701" y="635000"/>
                </a:lnTo>
                <a:lnTo>
                  <a:pt x="538686" y="684418"/>
                </a:lnTo>
                <a:lnTo>
                  <a:pt x="565911" y="724788"/>
                </a:lnTo>
                <a:lnTo>
                  <a:pt x="606282" y="752014"/>
                </a:lnTo>
                <a:lnTo>
                  <a:pt x="655701" y="762000"/>
                </a:lnTo>
                <a:lnTo>
                  <a:pt x="1697990" y="762000"/>
                </a:lnTo>
                <a:lnTo>
                  <a:pt x="1747408" y="752014"/>
                </a:lnTo>
                <a:lnTo>
                  <a:pt x="1787779" y="724788"/>
                </a:lnTo>
                <a:lnTo>
                  <a:pt x="1815004" y="684418"/>
                </a:lnTo>
                <a:lnTo>
                  <a:pt x="1824990" y="635000"/>
                </a:lnTo>
                <a:lnTo>
                  <a:pt x="1824990" y="127000"/>
                </a:lnTo>
                <a:lnTo>
                  <a:pt x="1815004" y="77581"/>
                </a:lnTo>
                <a:lnTo>
                  <a:pt x="1787779" y="37211"/>
                </a:lnTo>
                <a:lnTo>
                  <a:pt x="1747408" y="9985"/>
                </a:lnTo>
                <a:lnTo>
                  <a:pt x="1697990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85609" y="1752600"/>
            <a:ext cx="1824989" cy="762000"/>
          </a:xfrm>
          <a:custGeom>
            <a:avLst/>
            <a:gdLst/>
            <a:ahLst/>
            <a:cxnLst/>
            <a:rect l="l" t="t" r="r" b="b"/>
            <a:pathLst>
              <a:path w="1824990" h="762000">
                <a:moveTo>
                  <a:pt x="528701" y="127000"/>
                </a:moveTo>
                <a:lnTo>
                  <a:pt x="538686" y="77581"/>
                </a:lnTo>
                <a:lnTo>
                  <a:pt x="565911" y="37211"/>
                </a:lnTo>
                <a:lnTo>
                  <a:pt x="606282" y="9985"/>
                </a:lnTo>
                <a:lnTo>
                  <a:pt x="655701" y="0"/>
                </a:lnTo>
                <a:lnTo>
                  <a:pt x="744728" y="0"/>
                </a:lnTo>
                <a:lnTo>
                  <a:pt x="1068832" y="0"/>
                </a:lnTo>
                <a:lnTo>
                  <a:pt x="1697990" y="0"/>
                </a:lnTo>
                <a:lnTo>
                  <a:pt x="1747408" y="9985"/>
                </a:lnTo>
                <a:lnTo>
                  <a:pt x="1787779" y="37211"/>
                </a:lnTo>
                <a:lnTo>
                  <a:pt x="1815004" y="77581"/>
                </a:lnTo>
                <a:lnTo>
                  <a:pt x="1824990" y="127000"/>
                </a:lnTo>
                <a:lnTo>
                  <a:pt x="1824990" y="444500"/>
                </a:lnTo>
                <a:lnTo>
                  <a:pt x="1824990" y="635000"/>
                </a:lnTo>
                <a:lnTo>
                  <a:pt x="1815004" y="684418"/>
                </a:lnTo>
                <a:lnTo>
                  <a:pt x="1787779" y="724788"/>
                </a:lnTo>
                <a:lnTo>
                  <a:pt x="1747408" y="752014"/>
                </a:lnTo>
                <a:lnTo>
                  <a:pt x="1697990" y="762000"/>
                </a:lnTo>
                <a:lnTo>
                  <a:pt x="1068832" y="762000"/>
                </a:lnTo>
                <a:lnTo>
                  <a:pt x="744728" y="762000"/>
                </a:lnTo>
                <a:lnTo>
                  <a:pt x="655701" y="762000"/>
                </a:lnTo>
                <a:lnTo>
                  <a:pt x="606282" y="752014"/>
                </a:lnTo>
                <a:lnTo>
                  <a:pt x="565911" y="724788"/>
                </a:lnTo>
                <a:lnTo>
                  <a:pt x="538686" y="684418"/>
                </a:lnTo>
                <a:lnTo>
                  <a:pt x="528701" y="635000"/>
                </a:lnTo>
                <a:lnTo>
                  <a:pt x="0" y="633222"/>
                </a:lnTo>
                <a:lnTo>
                  <a:pt x="528701" y="444500"/>
                </a:lnTo>
                <a:lnTo>
                  <a:pt x="528701" y="127000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599426" y="1838071"/>
            <a:ext cx="7258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Estimate</a:t>
            </a:r>
            <a:r>
              <a:rPr sz="12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Signal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Path 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Quality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Amateur Radio Safety Foundation,</a:t>
            </a:r>
            <a:r>
              <a:rPr spc="-130" dirty="0"/>
              <a:t> </a:t>
            </a:r>
            <a:r>
              <a:rPr spc="-5" dirty="0"/>
              <a:t>Inc.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69365"/>
            <a:ext cx="78771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/>
              <a:t>Current </a:t>
            </a:r>
            <a:r>
              <a:rPr sz="3200" spc="-10" dirty="0"/>
              <a:t>Amateur </a:t>
            </a:r>
            <a:r>
              <a:rPr sz="3200" spc="-5" dirty="0"/>
              <a:t>(Ham) HF </a:t>
            </a:r>
            <a:r>
              <a:rPr sz="3200" spc="-20" dirty="0"/>
              <a:t>Pactor </a:t>
            </a:r>
            <a:r>
              <a:rPr sz="3200" dirty="0"/>
              <a:t>RMS</a:t>
            </a:r>
            <a:r>
              <a:rPr sz="3200" spc="80" dirty="0"/>
              <a:t> </a:t>
            </a:r>
            <a:r>
              <a:rPr sz="3200" spc="-15" dirty="0"/>
              <a:t>Stations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762000" y="1504950"/>
            <a:ext cx="7620000" cy="4819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Amateur Radio Safety Foundation,</a:t>
            </a:r>
            <a:r>
              <a:rPr spc="-130" dirty="0"/>
              <a:t> </a:t>
            </a:r>
            <a:r>
              <a:rPr spc="-5" dirty="0"/>
              <a:t>Inc.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857758"/>
            <a:ext cx="47663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Winlink </a:t>
            </a:r>
            <a:r>
              <a:rPr spc="-15" dirty="0"/>
              <a:t>Operating</a:t>
            </a:r>
            <a:r>
              <a:rPr spc="-135" dirty="0"/>
              <a:t> </a:t>
            </a:r>
            <a:r>
              <a:rPr dirty="0"/>
              <a:t>Modes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Amateur Radio Safety Foundation,</a:t>
            </a:r>
            <a:r>
              <a:rPr spc="-130" dirty="0"/>
              <a:t> </a:t>
            </a:r>
            <a:r>
              <a:rPr spc="-5" dirty="0"/>
              <a:t>Inc.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2214"/>
            <a:ext cx="7989570" cy="4445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26670" indent="-274320">
              <a:lnSpc>
                <a:spcPct val="100000"/>
              </a:lnSpc>
              <a:spcBef>
                <a:spcPts val="105"/>
              </a:spcBef>
              <a:buClr>
                <a:srgbClr val="D2DA79"/>
              </a:buClr>
              <a:buSzPct val="94230"/>
              <a:buFont typeface="Wingdings"/>
              <a:buChar char=""/>
              <a:tabLst>
                <a:tab pos="287020" algn="l"/>
              </a:tabLst>
            </a:pPr>
            <a:r>
              <a:rPr sz="2600" spc="-30" dirty="0">
                <a:solidFill>
                  <a:srgbClr val="FFFFFF"/>
                </a:solidFill>
                <a:latin typeface="Constantia"/>
                <a:cs typeface="Constantia"/>
              </a:rPr>
              <a:t>For 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efficiency,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reliability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and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flexibility, the Winlink 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system provides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four modes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for</a:t>
            </a:r>
            <a:r>
              <a:rPr sz="2600" spc="-459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transferring messages:</a:t>
            </a:r>
            <a:endParaRPr sz="2600">
              <a:latin typeface="Constantia"/>
              <a:cs typeface="Constantia"/>
            </a:endParaRPr>
          </a:p>
          <a:p>
            <a:pPr marL="652780" marR="449580" lvl="1" indent="-247650">
              <a:lnSpc>
                <a:spcPct val="100000"/>
              </a:lnSpc>
              <a:spcBef>
                <a:spcPts val="585"/>
              </a:spcBef>
              <a:buClr>
                <a:srgbClr val="717BA2"/>
              </a:buClr>
              <a:buSzPct val="85416"/>
              <a:buFont typeface="Wingdings"/>
              <a:buChar char=""/>
              <a:tabLst>
                <a:tab pos="653415" algn="l"/>
                <a:tab pos="3366770" algn="l"/>
              </a:tabLst>
            </a:pPr>
            <a:r>
              <a:rPr sz="2400" b="1" spc="-15" dirty="0">
                <a:solidFill>
                  <a:srgbClr val="F9DA79"/>
                </a:solidFill>
                <a:latin typeface="Constantia"/>
                <a:cs typeface="Constantia"/>
              </a:rPr>
              <a:t>Conventional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system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that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stores messages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on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CMS 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“backbone”</a:t>
            </a:r>
            <a:r>
              <a:rPr sz="2400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servers.	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Uses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Intenet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from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RMS </a:t>
            </a:r>
            <a:r>
              <a:rPr sz="2400" spc="-20" dirty="0">
                <a:solidFill>
                  <a:srgbClr val="FFFFFF"/>
                </a:solidFill>
                <a:latin typeface="Constantia"/>
                <a:cs typeface="Constantia"/>
              </a:rPr>
              <a:t>to</a:t>
            </a:r>
            <a:r>
              <a:rPr sz="2400" spc="-2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CMS.</a:t>
            </a:r>
            <a:endParaRPr sz="2400">
              <a:latin typeface="Constantia"/>
              <a:cs typeface="Constantia"/>
            </a:endParaRPr>
          </a:p>
          <a:p>
            <a:pPr marL="652780" marR="5080" lvl="1" indent="-247650">
              <a:lnSpc>
                <a:spcPct val="100000"/>
              </a:lnSpc>
              <a:spcBef>
                <a:spcPts val="575"/>
              </a:spcBef>
              <a:buClr>
                <a:srgbClr val="717BA2"/>
              </a:buClr>
              <a:buSzPct val="85416"/>
              <a:buFont typeface="Wingdings"/>
              <a:buChar char=""/>
              <a:tabLst>
                <a:tab pos="653415" algn="l"/>
              </a:tabLst>
            </a:pPr>
            <a:r>
              <a:rPr sz="2400" b="1" spc="-10" dirty="0">
                <a:solidFill>
                  <a:srgbClr val="F9DA79"/>
                </a:solidFill>
                <a:latin typeface="Constantia"/>
                <a:cs typeface="Constantia"/>
              </a:rPr>
              <a:t>Hybrid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HF MESH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network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that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transfers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messages</a:t>
            </a:r>
            <a:r>
              <a:rPr sz="2400" spc="-2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onstantia"/>
                <a:cs typeface="Constantia"/>
              </a:rPr>
              <a:t>over 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long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distances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using automatic HF</a:t>
            </a:r>
            <a:r>
              <a:rPr sz="2400" spc="-2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forwarding.</a:t>
            </a:r>
            <a:endParaRPr sz="2400">
              <a:latin typeface="Constantia"/>
              <a:cs typeface="Constantia"/>
            </a:endParaRPr>
          </a:p>
          <a:p>
            <a:pPr marL="652780" marR="345440" lvl="1" indent="-247650">
              <a:lnSpc>
                <a:spcPct val="100000"/>
              </a:lnSpc>
              <a:spcBef>
                <a:spcPts val="580"/>
              </a:spcBef>
              <a:buClr>
                <a:srgbClr val="717BA2"/>
              </a:buClr>
              <a:buSzPct val="85416"/>
              <a:buFont typeface="Wingdings"/>
              <a:buChar char=""/>
              <a:tabLst>
                <a:tab pos="653415" algn="l"/>
              </a:tabLst>
            </a:pPr>
            <a:r>
              <a:rPr sz="2400" b="1" spc="-20" dirty="0">
                <a:solidFill>
                  <a:srgbClr val="F9DA79"/>
                </a:solidFill>
                <a:latin typeface="Constantia"/>
                <a:cs typeface="Constantia"/>
              </a:rPr>
              <a:t>Peer-to-Peer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direct connections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between </a:t>
            </a:r>
            <a:r>
              <a:rPr sz="2400" spc="-25" dirty="0">
                <a:solidFill>
                  <a:srgbClr val="FFFFFF"/>
                </a:solidFill>
                <a:latin typeface="Constantia"/>
                <a:cs typeface="Constantia"/>
              </a:rPr>
              <a:t>two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client  stations</a:t>
            </a:r>
            <a:r>
              <a:rPr sz="2400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without</a:t>
            </a:r>
            <a:r>
              <a:rPr sz="2400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any</a:t>
            </a:r>
            <a:r>
              <a:rPr sz="24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use</a:t>
            </a:r>
            <a:r>
              <a:rPr sz="2400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2400" spc="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Internet</a:t>
            </a:r>
            <a:r>
              <a:rPr sz="2400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r>
              <a:rPr sz="24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Infrastructure.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75"/>
              </a:spcBef>
              <a:buClr>
                <a:srgbClr val="717BA2"/>
              </a:buClr>
              <a:buSzPct val="85416"/>
              <a:buFont typeface="Wingdings"/>
              <a:buChar char=""/>
              <a:tabLst>
                <a:tab pos="653415" algn="l"/>
              </a:tabLst>
            </a:pPr>
            <a:r>
              <a:rPr sz="2400" b="1" spc="-5" dirty="0">
                <a:solidFill>
                  <a:srgbClr val="F9DA79"/>
                </a:solidFill>
                <a:latin typeface="Constantia"/>
                <a:cs typeface="Constantia"/>
              </a:rPr>
              <a:t>MESH</a:t>
            </a:r>
            <a:r>
              <a:rPr sz="2400" b="1" spc="10" dirty="0">
                <a:solidFill>
                  <a:srgbClr val="F9DA79"/>
                </a:solidFill>
                <a:latin typeface="Constantia"/>
                <a:cs typeface="Constantia"/>
              </a:rPr>
              <a:t> </a:t>
            </a:r>
            <a:r>
              <a:rPr sz="2400" b="1" spc="-20" dirty="0">
                <a:solidFill>
                  <a:srgbClr val="F9DA79"/>
                </a:solidFill>
                <a:latin typeface="Constantia"/>
                <a:cs typeface="Constantia"/>
              </a:rPr>
              <a:t>Network</a:t>
            </a:r>
            <a:endParaRPr sz="2400">
              <a:latin typeface="Constantia"/>
              <a:cs typeface="Constantia"/>
            </a:endParaRPr>
          </a:p>
          <a:p>
            <a:pPr marL="927100" lvl="2" indent="-247650">
              <a:lnSpc>
                <a:spcPct val="100000"/>
              </a:lnSpc>
              <a:spcBef>
                <a:spcPts val="530"/>
              </a:spcBef>
              <a:buClr>
                <a:srgbClr val="9FB8CD"/>
              </a:buClr>
              <a:buSzPct val="69047"/>
              <a:buFont typeface="Wingdings"/>
              <a:buChar char=""/>
              <a:tabLst>
                <a:tab pos="927100" algn="l"/>
                <a:tab pos="927735" algn="l"/>
                <a:tab pos="2635885" algn="l"/>
              </a:tabLst>
            </a:pPr>
            <a:r>
              <a:rPr sz="2100" b="1" spc="-15" dirty="0">
                <a:solidFill>
                  <a:srgbClr val="FFFFFF"/>
                </a:solidFill>
                <a:latin typeface="Constantia"/>
                <a:cs typeface="Constantia"/>
              </a:rPr>
              <a:t>Peer-to-peer	</a:t>
            </a:r>
            <a:r>
              <a:rPr sz="2100" spc="-10" dirty="0">
                <a:solidFill>
                  <a:srgbClr val="FFFFFF"/>
                </a:solidFill>
                <a:latin typeface="Constantia"/>
                <a:cs typeface="Constantia"/>
              </a:rPr>
              <a:t>through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MESH </a:t>
            </a:r>
            <a:r>
              <a:rPr sz="2100" spc="-10" dirty="0">
                <a:solidFill>
                  <a:srgbClr val="FFFFFF"/>
                </a:solidFill>
                <a:latin typeface="Constantia"/>
                <a:cs typeface="Constantia"/>
              </a:rPr>
              <a:t>between </a:t>
            </a:r>
            <a:r>
              <a:rPr sz="2100" spc="-20" dirty="0">
                <a:solidFill>
                  <a:srgbClr val="FFFFFF"/>
                </a:solidFill>
                <a:latin typeface="Constantia"/>
                <a:cs typeface="Constantia"/>
              </a:rPr>
              <a:t>two 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Winlink</a:t>
            </a:r>
            <a:r>
              <a:rPr sz="2100" spc="-2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15" dirty="0">
                <a:solidFill>
                  <a:srgbClr val="FFFFFF"/>
                </a:solidFill>
                <a:latin typeface="Constantia"/>
                <a:cs typeface="Constantia"/>
              </a:rPr>
              <a:t>Express.</a:t>
            </a:r>
            <a:endParaRPr sz="2100">
              <a:latin typeface="Constantia"/>
              <a:cs typeface="Constantia"/>
            </a:endParaRPr>
          </a:p>
          <a:p>
            <a:pPr marL="927100" lvl="2" indent="-247650">
              <a:lnSpc>
                <a:spcPct val="100000"/>
              </a:lnSpc>
              <a:spcBef>
                <a:spcPts val="505"/>
              </a:spcBef>
              <a:buClr>
                <a:srgbClr val="9FB8CD"/>
              </a:buClr>
              <a:buSzPct val="69047"/>
              <a:buFont typeface="Wingdings"/>
              <a:buChar char=""/>
              <a:tabLst>
                <a:tab pos="927100" algn="l"/>
                <a:tab pos="927735" algn="l"/>
              </a:tabLst>
            </a:pPr>
            <a:r>
              <a:rPr sz="2100" b="1" spc="-20" dirty="0">
                <a:solidFill>
                  <a:srgbClr val="FFFFFF"/>
                </a:solidFill>
                <a:latin typeface="Constantia"/>
                <a:cs typeface="Constantia"/>
              </a:rPr>
              <a:t>Post </a:t>
            </a:r>
            <a:r>
              <a:rPr sz="2100" b="1" dirty="0">
                <a:solidFill>
                  <a:srgbClr val="FFFFFF"/>
                </a:solidFill>
                <a:latin typeface="Constantia"/>
                <a:cs typeface="Constantia"/>
              </a:rPr>
              <a:t>office </a:t>
            </a:r>
            <a:r>
              <a:rPr sz="2100" b="1" spc="-5" dirty="0">
                <a:solidFill>
                  <a:srgbClr val="FFFFFF"/>
                </a:solidFill>
                <a:latin typeface="Constantia"/>
                <a:cs typeface="Constantia"/>
              </a:rPr>
              <a:t>server </a:t>
            </a:r>
            <a:r>
              <a:rPr sz="2100" spc="-10" dirty="0">
                <a:solidFill>
                  <a:srgbClr val="FFFFFF"/>
                </a:solidFill>
                <a:latin typeface="Constantia"/>
                <a:cs typeface="Constantia"/>
              </a:rPr>
              <a:t>hosted by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RMS</a:t>
            </a:r>
            <a:r>
              <a:rPr sz="2100" spc="-3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50" dirty="0">
                <a:solidFill>
                  <a:srgbClr val="FFFFFF"/>
                </a:solidFill>
                <a:latin typeface="Constantia"/>
                <a:cs typeface="Constantia"/>
              </a:rPr>
              <a:t>Relay.</a:t>
            </a:r>
            <a:endParaRPr sz="21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857758"/>
            <a:ext cx="7099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Pros </a:t>
            </a:r>
            <a:r>
              <a:rPr dirty="0"/>
              <a:t>and </a:t>
            </a:r>
            <a:r>
              <a:rPr spc="-5" dirty="0"/>
              <a:t>Cons of </a:t>
            </a:r>
            <a:r>
              <a:rPr spc="-15" dirty="0"/>
              <a:t>Conventional</a:t>
            </a:r>
            <a:r>
              <a:rPr spc="-30" dirty="0"/>
              <a:t> System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Amateur Radio Safety Foundation,</a:t>
            </a:r>
            <a:r>
              <a:rPr spc="-130" dirty="0"/>
              <a:t> </a:t>
            </a:r>
            <a:r>
              <a:rPr spc="-5" dirty="0"/>
              <a:t>Inc.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1844"/>
            <a:ext cx="7694930" cy="434530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40"/>
              </a:spcBef>
              <a:buClr>
                <a:srgbClr val="D2DA79"/>
              </a:buClr>
              <a:buSzPct val="94230"/>
              <a:buFont typeface="Wingdings"/>
              <a:buChar char=""/>
              <a:tabLst>
                <a:tab pos="287020" algn="l"/>
              </a:tabLst>
            </a:pPr>
            <a:r>
              <a:rPr sz="2600" b="1" spc="-15" dirty="0">
                <a:solidFill>
                  <a:srgbClr val="FFFFFF"/>
                </a:solidFill>
                <a:latin typeface="Constantia"/>
                <a:cs typeface="Constantia"/>
              </a:rPr>
              <a:t>Advantages:</a:t>
            </a:r>
            <a:endParaRPr sz="26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80"/>
              </a:spcBef>
              <a:buClr>
                <a:srgbClr val="717BA2"/>
              </a:buClr>
              <a:buSzPct val="85416"/>
              <a:buFont typeface="Wingdings"/>
              <a:buChar char=""/>
              <a:tabLst>
                <a:tab pos="653415" algn="l"/>
              </a:tabLst>
            </a:pP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Can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send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conventional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(external)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Internet</a:t>
            </a:r>
            <a:r>
              <a:rPr sz="2400" spc="-2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e-mails.</a:t>
            </a:r>
            <a:endParaRPr sz="2400">
              <a:latin typeface="Constantia"/>
              <a:cs typeface="Constantia"/>
            </a:endParaRPr>
          </a:p>
          <a:p>
            <a:pPr marL="652780" marR="5080" lvl="1" indent="-247650">
              <a:lnSpc>
                <a:spcPct val="100000"/>
              </a:lnSpc>
              <a:spcBef>
                <a:spcPts val="580"/>
              </a:spcBef>
              <a:buClr>
                <a:srgbClr val="717BA2"/>
              </a:buClr>
              <a:buSzPct val="85416"/>
              <a:buFont typeface="Wingdings"/>
              <a:buChar char=""/>
              <a:tabLst>
                <a:tab pos="653415" algn="l"/>
              </a:tabLst>
            </a:pP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Messages</a:t>
            </a:r>
            <a:r>
              <a:rPr sz="2400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can</a:t>
            </a:r>
            <a:r>
              <a:rPr sz="2400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be</a:t>
            </a:r>
            <a:r>
              <a:rPr sz="2400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downloaded</a:t>
            </a:r>
            <a:r>
              <a:rPr sz="2400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within</a:t>
            </a:r>
            <a:r>
              <a:rPr sz="2400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one</a:t>
            </a:r>
            <a:r>
              <a:rPr sz="24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minute</a:t>
            </a:r>
            <a:r>
              <a:rPr sz="2400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from 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any</a:t>
            </a:r>
            <a:r>
              <a:rPr sz="24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location</a:t>
            </a:r>
            <a:r>
              <a:rPr sz="2400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that</a:t>
            </a:r>
            <a:r>
              <a:rPr sz="2400" spc="-1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can</a:t>
            </a:r>
            <a:r>
              <a:rPr sz="24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nstantia"/>
                <a:cs typeface="Constantia"/>
              </a:rPr>
              <a:t>access</a:t>
            </a:r>
            <a:r>
              <a:rPr sz="24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40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Winlink</a:t>
            </a:r>
            <a:r>
              <a:rPr sz="2400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RMS.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75"/>
              </a:spcBef>
              <a:buClr>
                <a:srgbClr val="717BA2"/>
              </a:buClr>
              <a:buSzPct val="85416"/>
              <a:buFont typeface="Wingdings"/>
              <a:buChar char=""/>
              <a:tabLst>
                <a:tab pos="653415" algn="l"/>
              </a:tabLst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A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receiving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station can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connect </a:t>
            </a:r>
            <a:r>
              <a:rPr sz="2400" spc="-20" dirty="0">
                <a:solidFill>
                  <a:srgbClr val="FFFFFF"/>
                </a:solidFill>
                <a:latin typeface="Constantia"/>
                <a:cs typeface="Constantia"/>
              </a:rPr>
              <a:t>to </a:t>
            </a:r>
            <a:r>
              <a:rPr sz="2400" i="1" spc="-15" dirty="0">
                <a:solidFill>
                  <a:srgbClr val="FFFFFF"/>
                </a:solidFill>
                <a:latin typeface="Constantia"/>
                <a:cs typeface="Constantia"/>
              </a:rPr>
              <a:t>any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Winlink</a:t>
            </a:r>
            <a:r>
              <a:rPr sz="2400" spc="-3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RMS.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75"/>
              </a:spcBef>
              <a:buClr>
                <a:srgbClr val="717BA2"/>
              </a:buClr>
              <a:buSzPct val="85416"/>
              <a:buFont typeface="Wingdings"/>
              <a:buChar char=""/>
              <a:tabLst>
                <a:tab pos="653415" algn="l"/>
              </a:tabLst>
            </a:pP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99.99%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availability </a:t>
            </a:r>
            <a:r>
              <a:rPr sz="2400" spc="-25" dirty="0">
                <a:solidFill>
                  <a:srgbClr val="FFFFFF"/>
                </a:solidFill>
                <a:latin typeface="Constantia"/>
                <a:cs typeface="Constantia"/>
              </a:rPr>
              <a:t>over </a:t>
            </a:r>
            <a:r>
              <a:rPr sz="2400" spc="-20" dirty="0">
                <a:solidFill>
                  <a:srgbClr val="FFFFFF"/>
                </a:solidFill>
                <a:latin typeface="Constantia"/>
                <a:cs typeface="Constantia"/>
              </a:rPr>
              <a:t>15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years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2400" spc="-4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service.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80"/>
              </a:spcBef>
              <a:buClr>
                <a:srgbClr val="717BA2"/>
              </a:buClr>
              <a:buSzPct val="85416"/>
              <a:buFont typeface="Wingdings"/>
              <a:buChar char=""/>
              <a:tabLst>
                <a:tab pos="653415" algn="l"/>
              </a:tabLst>
            </a:pP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Capable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of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high volume message</a:t>
            </a:r>
            <a:r>
              <a:rPr sz="2400" spc="-3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traffic.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15"/>
              </a:spcBef>
              <a:buClr>
                <a:srgbClr val="D2DA79"/>
              </a:buClr>
              <a:buSzPct val="94230"/>
              <a:buFont typeface="Wingdings"/>
              <a:buChar char=""/>
              <a:tabLst>
                <a:tab pos="287020" algn="l"/>
              </a:tabLst>
            </a:pP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Disadvantages:</a:t>
            </a:r>
            <a:endParaRPr sz="2600">
              <a:latin typeface="Constantia"/>
              <a:cs typeface="Constantia"/>
            </a:endParaRPr>
          </a:p>
          <a:p>
            <a:pPr marL="652780" marR="22860" lvl="1" indent="-247650">
              <a:lnSpc>
                <a:spcPct val="100000"/>
              </a:lnSpc>
              <a:spcBef>
                <a:spcPts val="585"/>
              </a:spcBef>
              <a:buClr>
                <a:srgbClr val="717BA2"/>
              </a:buClr>
              <a:buSzPct val="85416"/>
              <a:buFont typeface="Wingdings"/>
              <a:buChar char=""/>
              <a:tabLst>
                <a:tab pos="653415" algn="l"/>
              </a:tabLst>
            </a:pP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Requires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an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Internet connection from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the RMS </a:t>
            </a:r>
            <a:r>
              <a:rPr sz="2400" spc="-20" dirty="0">
                <a:solidFill>
                  <a:srgbClr val="FFFFFF"/>
                </a:solidFill>
                <a:latin typeface="Constantia"/>
                <a:cs typeface="Constantia"/>
              </a:rPr>
              <a:t>to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a 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CMS. (But Internet </a:t>
            </a:r>
            <a:r>
              <a:rPr sz="2400" i="1" dirty="0">
                <a:solidFill>
                  <a:srgbClr val="FFFFFF"/>
                </a:solidFill>
                <a:latin typeface="Constantia"/>
                <a:cs typeface="Constantia"/>
              </a:rPr>
              <a:t>not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required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at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end-user</a:t>
            </a:r>
            <a:r>
              <a:rPr sz="2400" spc="-3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location)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90059" y="4386071"/>
            <a:ext cx="515112" cy="733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73376" y="1402840"/>
            <a:ext cx="5247005" cy="136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22045">
              <a:lnSpc>
                <a:spcPct val="110000"/>
              </a:lnSpc>
              <a:spcBef>
                <a:spcPts val="100"/>
              </a:spcBef>
            </a:pPr>
            <a:r>
              <a:rPr sz="4000" b="1" spc="-5" dirty="0">
                <a:solidFill>
                  <a:srgbClr val="F9DA79"/>
                </a:solidFill>
                <a:latin typeface="Constantia"/>
                <a:cs typeface="Constantia"/>
              </a:rPr>
              <a:t>The Winlink  </a:t>
            </a:r>
            <a:r>
              <a:rPr sz="4000" b="1" spc="-10" dirty="0">
                <a:solidFill>
                  <a:srgbClr val="F9DA79"/>
                </a:solidFill>
                <a:latin typeface="Constantia"/>
                <a:cs typeface="Constantia"/>
              </a:rPr>
              <a:t>Radio e-Mail</a:t>
            </a:r>
            <a:r>
              <a:rPr sz="4000" b="1" spc="-210" dirty="0">
                <a:solidFill>
                  <a:srgbClr val="F9DA79"/>
                </a:solidFill>
                <a:latin typeface="Constantia"/>
                <a:cs typeface="Constantia"/>
              </a:rPr>
              <a:t> </a:t>
            </a:r>
            <a:r>
              <a:rPr sz="4000" b="1" spc="-30" dirty="0">
                <a:solidFill>
                  <a:srgbClr val="F9DA79"/>
                </a:solidFill>
                <a:latin typeface="Constantia"/>
                <a:cs typeface="Constantia"/>
              </a:rPr>
              <a:t>Network</a:t>
            </a:r>
            <a:endParaRPr sz="4000" dirty="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57197" y="3125190"/>
            <a:ext cx="5349875" cy="897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5030" marR="5080" indent="-862965">
              <a:lnSpc>
                <a:spcPct val="110000"/>
              </a:lnSpc>
              <a:spcBef>
                <a:spcPts val="100"/>
              </a:spcBef>
            </a:pPr>
            <a:r>
              <a:rPr sz="2600" b="1" dirty="0">
                <a:solidFill>
                  <a:srgbClr val="F9DA79"/>
                </a:solidFill>
                <a:latin typeface="Arial"/>
                <a:cs typeface="Arial"/>
              </a:rPr>
              <a:t>E-mail </a:t>
            </a:r>
            <a:r>
              <a:rPr sz="2600" b="1" spc="5" dirty="0">
                <a:solidFill>
                  <a:srgbClr val="F9DA79"/>
                </a:solidFill>
                <a:latin typeface="Arial"/>
                <a:cs typeface="Arial"/>
              </a:rPr>
              <a:t>with </a:t>
            </a:r>
            <a:r>
              <a:rPr sz="2600" b="1" dirty="0">
                <a:solidFill>
                  <a:srgbClr val="F9DA79"/>
                </a:solidFill>
                <a:latin typeface="Arial"/>
                <a:cs typeface="Arial"/>
              </a:rPr>
              <a:t>or without the</a:t>
            </a:r>
            <a:r>
              <a:rPr sz="2600" b="1" spc="-110" dirty="0">
                <a:solidFill>
                  <a:srgbClr val="F9DA79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9DA79"/>
                </a:solidFill>
                <a:latin typeface="Arial"/>
                <a:cs typeface="Arial"/>
              </a:rPr>
              <a:t>Internet  Phil Sherrod,</a:t>
            </a:r>
            <a:r>
              <a:rPr sz="2600" b="1" spc="-40" dirty="0">
                <a:solidFill>
                  <a:srgbClr val="F9DA79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9DA79"/>
                </a:solidFill>
                <a:latin typeface="Arial"/>
                <a:cs typeface="Arial"/>
              </a:rPr>
              <a:t>W4PHS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3523" y="5341620"/>
            <a:ext cx="283463" cy="4008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3523" y="5554979"/>
            <a:ext cx="283463" cy="4008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85694" y="4763261"/>
            <a:ext cx="360045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"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9DA79"/>
                </a:solidFill>
                <a:latin typeface="Constantia"/>
                <a:cs typeface="Constantia"/>
              </a:rPr>
              <a:t>Developed</a:t>
            </a:r>
            <a:r>
              <a:rPr sz="2000" spc="-15" dirty="0">
                <a:solidFill>
                  <a:srgbClr val="F9DA79"/>
                </a:solidFill>
                <a:latin typeface="Constantia"/>
                <a:cs typeface="Constantia"/>
              </a:rPr>
              <a:t> by</a:t>
            </a:r>
            <a:endParaRPr sz="20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</a:pPr>
            <a:r>
              <a:rPr sz="2000" spc="-5" dirty="0">
                <a:solidFill>
                  <a:srgbClr val="F9DA79"/>
                </a:solidFill>
                <a:latin typeface="Constantia"/>
                <a:cs typeface="Constantia"/>
              </a:rPr>
              <a:t>The Winlink Development</a:t>
            </a:r>
            <a:r>
              <a:rPr sz="2000" spc="-270" dirty="0">
                <a:solidFill>
                  <a:srgbClr val="F9DA79"/>
                </a:solidFill>
                <a:latin typeface="Constantia"/>
                <a:cs typeface="Constantia"/>
              </a:rPr>
              <a:t> </a:t>
            </a:r>
            <a:r>
              <a:rPr sz="2000" spc="-45" dirty="0">
                <a:solidFill>
                  <a:srgbClr val="F9DA79"/>
                </a:solidFill>
                <a:latin typeface="Constantia"/>
                <a:cs typeface="Constantia"/>
              </a:rPr>
              <a:t>Team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2400" y="4038600"/>
            <a:ext cx="2133600" cy="160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27342" y="3962450"/>
            <a:ext cx="1581657" cy="20228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861809" y="6121400"/>
            <a:ext cx="147701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onstantia"/>
                <a:cs typeface="Constantia"/>
              </a:rPr>
              <a:t>Defense </a:t>
            </a:r>
            <a:r>
              <a:rPr sz="1100" spc="-5" dirty="0">
                <a:solidFill>
                  <a:srgbClr val="FFFFFF"/>
                </a:solidFill>
                <a:latin typeface="Constantia"/>
                <a:cs typeface="Constantia"/>
              </a:rPr>
              <a:t>Secretary </a:t>
            </a:r>
            <a:r>
              <a:rPr sz="1100" dirty="0">
                <a:solidFill>
                  <a:srgbClr val="FFFFFF"/>
                </a:solidFill>
                <a:latin typeface="Constantia"/>
                <a:cs typeface="Constantia"/>
              </a:rPr>
              <a:t>Leon  </a:t>
            </a:r>
            <a:r>
              <a:rPr sz="1100" spc="-5" dirty="0">
                <a:solidFill>
                  <a:srgbClr val="FFFFFF"/>
                </a:solidFill>
                <a:latin typeface="Constantia"/>
                <a:cs typeface="Constantia"/>
              </a:rPr>
              <a:t>Panetta </a:t>
            </a:r>
            <a:r>
              <a:rPr sz="1100" dirty="0">
                <a:solidFill>
                  <a:srgbClr val="FFFFFF"/>
                </a:solidFill>
                <a:latin typeface="Constantia"/>
                <a:cs typeface="Constantia"/>
              </a:rPr>
              <a:t>warns of</a:t>
            </a:r>
            <a:r>
              <a:rPr sz="11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onstantia"/>
                <a:cs typeface="Constantia"/>
              </a:rPr>
              <a:t>“Cyber  Pearl</a:t>
            </a:r>
            <a:r>
              <a:rPr sz="1100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100" dirty="0">
                <a:solidFill>
                  <a:srgbClr val="FFFFFF"/>
                </a:solidFill>
                <a:latin typeface="Constantia"/>
                <a:cs typeface="Constantia"/>
              </a:rPr>
              <a:t>Harbor”.</a:t>
            </a:r>
            <a:endParaRPr sz="1100">
              <a:latin typeface="Constantia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466754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69365"/>
            <a:ext cx="72548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Concern </a:t>
            </a:r>
            <a:r>
              <a:rPr sz="3200" dirty="0"/>
              <a:t>About </a:t>
            </a:r>
            <a:r>
              <a:rPr sz="3200" spc="-5" dirty="0"/>
              <a:t>“Cyber-Pearl </a:t>
            </a:r>
            <a:r>
              <a:rPr sz="3200" spc="15" dirty="0"/>
              <a:t>Harbor”</a:t>
            </a:r>
            <a:r>
              <a:rPr sz="3200" spc="-75" dirty="0"/>
              <a:t> </a:t>
            </a:r>
            <a:r>
              <a:rPr sz="3200" spc="-30" dirty="0"/>
              <a:t>Attack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Amateur Radio Safety Foundation,</a:t>
            </a:r>
            <a:r>
              <a:rPr spc="-130" dirty="0"/>
              <a:t> </a:t>
            </a:r>
            <a:r>
              <a:rPr spc="-5" dirty="0"/>
              <a:t>Inc.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2214"/>
            <a:ext cx="8050530" cy="3593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</a:pPr>
            <a:r>
              <a:rPr sz="2450" spc="-1080" dirty="0">
                <a:solidFill>
                  <a:srgbClr val="D2DA79"/>
                </a:solidFill>
                <a:latin typeface="Wingdings"/>
                <a:cs typeface="Wingdings"/>
              </a:rPr>
              <a:t></a:t>
            </a:r>
            <a:r>
              <a:rPr sz="2450" spc="175" dirty="0">
                <a:solidFill>
                  <a:srgbClr val="D2DA79"/>
                </a:solidFill>
                <a:latin typeface="Times New Roman"/>
                <a:cs typeface="Times New Roman"/>
              </a:rPr>
              <a:t> </a:t>
            </a:r>
            <a:r>
              <a:rPr sz="2600" spc="15" dirty="0">
                <a:solidFill>
                  <a:srgbClr val="FFFFFF"/>
                </a:solidFill>
                <a:latin typeface="Constantia"/>
                <a:cs typeface="Constantia"/>
              </a:rPr>
              <a:t>“The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most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destructive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possibilities, </a:t>
            </a:r>
            <a:r>
              <a:rPr sz="2600" spc="-80" dirty="0">
                <a:solidFill>
                  <a:srgbClr val="FFFFFF"/>
                </a:solidFill>
                <a:latin typeface="Constantia"/>
                <a:cs typeface="Constantia"/>
              </a:rPr>
              <a:t>Mr.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Panetta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said,  </a:t>
            </a:r>
            <a:r>
              <a:rPr sz="2600" spc="-30" dirty="0">
                <a:solidFill>
                  <a:srgbClr val="FFFFFF"/>
                </a:solidFill>
                <a:latin typeface="Constantia"/>
                <a:cs typeface="Constantia"/>
              </a:rPr>
              <a:t>involve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‘cyber-actors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launching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several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attacks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on our 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critical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infrastructure</a:t>
            </a:r>
            <a:r>
              <a:rPr sz="2600" spc="-1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at</a:t>
            </a:r>
            <a:r>
              <a:rPr sz="2600" spc="-1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one</a:t>
            </a:r>
            <a:r>
              <a:rPr sz="26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time,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sz="2600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combination</a:t>
            </a:r>
            <a:r>
              <a:rPr sz="2600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with  a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physical </a:t>
            </a:r>
            <a:r>
              <a:rPr sz="2600" spc="-40" dirty="0">
                <a:solidFill>
                  <a:srgbClr val="FFFFFF"/>
                </a:solidFill>
                <a:latin typeface="Constantia"/>
                <a:cs typeface="Constantia"/>
              </a:rPr>
              <a:t>attack.’ </a:t>
            </a: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He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described the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collective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result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as  a 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‘cyber-Pearl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Harbor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that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would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cause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physical 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destruction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and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the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loss of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life,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an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attack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that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would 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paralyze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and shock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the nation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and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create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a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profound 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new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sense of</a:t>
            </a:r>
            <a:r>
              <a:rPr sz="2600" spc="-2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40" dirty="0">
                <a:solidFill>
                  <a:srgbClr val="FFFFFF"/>
                </a:solidFill>
                <a:latin typeface="Constantia"/>
                <a:cs typeface="Constantia"/>
              </a:rPr>
              <a:t>vulnerability’.”</a:t>
            </a:r>
            <a:endParaRPr sz="2600">
              <a:latin typeface="Constantia"/>
              <a:cs typeface="Constantia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2600" i="1" dirty="0">
                <a:solidFill>
                  <a:srgbClr val="FFFFFF"/>
                </a:solidFill>
                <a:latin typeface="Constantia"/>
                <a:cs typeface="Constantia"/>
              </a:rPr>
              <a:t>The </a:t>
            </a:r>
            <a:r>
              <a:rPr sz="2600" i="1" spc="-15" dirty="0">
                <a:solidFill>
                  <a:srgbClr val="FFFFFF"/>
                </a:solidFill>
                <a:latin typeface="Constantia"/>
                <a:cs typeface="Constantia"/>
              </a:rPr>
              <a:t>New </a:t>
            </a:r>
            <a:r>
              <a:rPr sz="2600" i="1" spc="-70" dirty="0">
                <a:solidFill>
                  <a:srgbClr val="FFFFFF"/>
                </a:solidFill>
                <a:latin typeface="Constantia"/>
                <a:cs typeface="Constantia"/>
              </a:rPr>
              <a:t>York </a:t>
            </a:r>
            <a:r>
              <a:rPr sz="2600" i="1" dirty="0">
                <a:solidFill>
                  <a:srgbClr val="FFFFFF"/>
                </a:solidFill>
                <a:latin typeface="Constantia"/>
                <a:cs typeface="Constantia"/>
              </a:rPr>
              <a:t>Times, </a:t>
            </a:r>
            <a:r>
              <a:rPr sz="2600" i="1" spc="-5" dirty="0">
                <a:solidFill>
                  <a:srgbClr val="FFFFFF"/>
                </a:solidFill>
                <a:latin typeface="Constantia"/>
                <a:cs typeface="Constantia"/>
              </a:rPr>
              <a:t>October </a:t>
            </a:r>
            <a:r>
              <a:rPr sz="2600" i="1" dirty="0">
                <a:solidFill>
                  <a:srgbClr val="FFFFFF"/>
                </a:solidFill>
                <a:latin typeface="Constantia"/>
                <a:cs typeface="Constantia"/>
              </a:rPr>
              <a:t>11,</a:t>
            </a:r>
            <a:r>
              <a:rPr sz="2600" i="1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i="1" dirty="0">
                <a:solidFill>
                  <a:srgbClr val="FFFFFF"/>
                </a:solidFill>
                <a:latin typeface="Constantia"/>
                <a:cs typeface="Constantia"/>
              </a:rPr>
              <a:t>2012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81558"/>
            <a:ext cx="69259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Growing Threat </a:t>
            </a:r>
            <a:r>
              <a:rPr spc="-25" dirty="0"/>
              <a:t>to </a:t>
            </a:r>
            <a:r>
              <a:rPr spc="-10" dirty="0"/>
              <a:t>USA</a:t>
            </a:r>
            <a:r>
              <a:rPr spc="-15" dirty="0"/>
              <a:t> Infrastructure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Amateur Radio Safety Foundation,</a:t>
            </a:r>
            <a:r>
              <a:rPr spc="-130" dirty="0"/>
              <a:t> </a:t>
            </a:r>
            <a:r>
              <a:rPr spc="-5" dirty="0"/>
              <a:t>Inc.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2214"/>
            <a:ext cx="7940675" cy="4148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D2DA79"/>
              </a:buClr>
              <a:buSzPct val="94230"/>
              <a:buFont typeface="Wingdings"/>
              <a:buChar char=""/>
              <a:tabLst>
                <a:tab pos="287020" algn="l"/>
              </a:tabLst>
            </a:pP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“WASHINGTON </a:t>
            </a:r>
            <a:r>
              <a:rPr sz="2600" spc="5" dirty="0">
                <a:solidFill>
                  <a:srgbClr val="FFFFFF"/>
                </a:solidFill>
                <a:latin typeface="Constantia"/>
                <a:cs typeface="Constantia"/>
              </a:rPr>
              <a:t>—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The Obama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administration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has 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warned</a:t>
            </a:r>
            <a:r>
              <a:rPr sz="2600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26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30" dirty="0">
                <a:solidFill>
                  <a:srgbClr val="FFFFFF"/>
                </a:solidFill>
                <a:latin typeface="Constantia"/>
                <a:cs typeface="Constantia"/>
              </a:rPr>
              <a:t>nation’s</a:t>
            </a:r>
            <a:r>
              <a:rPr sz="2600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power</a:t>
            </a:r>
            <a:r>
              <a:rPr sz="2600" spc="-1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companies,</a:t>
            </a:r>
            <a:r>
              <a:rPr sz="26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water</a:t>
            </a:r>
            <a:r>
              <a:rPr sz="2600" spc="-1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suppliers  and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transportation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networks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that sophisticated 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cyberattack</a:t>
            </a:r>
            <a:r>
              <a:rPr sz="26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techniques</a:t>
            </a:r>
            <a:r>
              <a:rPr sz="2600" spc="-1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used</a:t>
            </a:r>
            <a:r>
              <a:rPr sz="2600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to</a:t>
            </a:r>
            <a:r>
              <a:rPr sz="26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bring</a:t>
            </a:r>
            <a:r>
              <a:rPr sz="2600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down</a:t>
            </a:r>
            <a:r>
              <a:rPr sz="26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part</a:t>
            </a:r>
            <a:r>
              <a:rPr sz="2600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endParaRPr sz="2600">
              <a:latin typeface="Constantia"/>
              <a:cs typeface="Constantia"/>
            </a:endParaRPr>
          </a:p>
          <a:p>
            <a:pPr marL="286385" marR="245745">
              <a:lnSpc>
                <a:spcPct val="100000"/>
              </a:lnSpc>
              <a:tabLst>
                <a:tab pos="2865120" algn="l"/>
              </a:tabLst>
            </a:pP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Ukraine’s</a:t>
            </a:r>
            <a:r>
              <a:rPr sz="26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power</a:t>
            </a:r>
            <a:r>
              <a:rPr sz="2600" spc="-1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grid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two</a:t>
            </a:r>
            <a:r>
              <a:rPr sz="26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months</a:t>
            </a:r>
            <a:r>
              <a:rPr sz="2600" spc="-1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ago</a:t>
            </a:r>
            <a:r>
              <a:rPr sz="2600" spc="-1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could</a:t>
            </a:r>
            <a:r>
              <a:rPr sz="2600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easily</a:t>
            </a:r>
            <a:r>
              <a:rPr sz="26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be  turned</a:t>
            </a:r>
            <a:r>
              <a:rPr sz="26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on</a:t>
            </a:r>
            <a:r>
              <a:rPr sz="26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40" dirty="0">
                <a:solidFill>
                  <a:srgbClr val="FFFFFF"/>
                </a:solidFill>
                <a:latin typeface="Constantia"/>
                <a:cs typeface="Constantia"/>
              </a:rPr>
              <a:t>them.”	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New </a:t>
            </a:r>
            <a:r>
              <a:rPr sz="2600" spc="-60" dirty="0">
                <a:solidFill>
                  <a:srgbClr val="FFFFFF"/>
                </a:solidFill>
                <a:latin typeface="Constantia"/>
                <a:cs typeface="Constantia"/>
              </a:rPr>
              <a:t>York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Times, </a:t>
            </a:r>
            <a:r>
              <a:rPr sz="2600" spc="-45" dirty="0">
                <a:solidFill>
                  <a:srgbClr val="FFFFFF"/>
                </a:solidFill>
                <a:latin typeface="Constantia"/>
                <a:cs typeface="Constantia"/>
              </a:rPr>
              <a:t>Feb.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29,</a:t>
            </a:r>
            <a:r>
              <a:rPr sz="2600" spc="-1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2016</a:t>
            </a:r>
            <a:endParaRPr sz="2600">
              <a:latin typeface="Constantia"/>
              <a:cs typeface="Constantia"/>
            </a:endParaRPr>
          </a:p>
          <a:p>
            <a:pPr marL="286385" marR="711200" indent="-274320">
              <a:lnSpc>
                <a:spcPct val="100000"/>
              </a:lnSpc>
              <a:spcBef>
                <a:spcPts val="630"/>
              </a:spcBef>
              <a:buClr>
                <a:srgbClr val="D2DA79"/>
              </a:buClr>
              <a:buSzPct val="94230"/>
              <a:buFont typeface="Wingdings"/>
              <a:buChar char=""/>
              <a:tabLst>
                <a:tab pos="287020" algn="l"/>
              </a:tabLst>
            </a:pPr>
            <a:r>
              <a:rPr sz="2600" spc="-40" dirty="0">
                <a:solidFill>
                  <a:srgbClr val="FFFFFF"/>
                </a:solidFill>
                <a:latin typeface="Constantia"/>
                <a:cs typeface="Constantia"/>
              </a:rPr>
              <a:t>Power</a:t>
            </a:r>
            <a:r>
              <a:rPr sz="2600" spc="-1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grid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threats</a:t>
            </a:r>
            <a:r>
              <a:rPr sz="2600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sz="2600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vulnerabilities</a:t>
            </a:r>
            <a:r>
              <a:rPr sz="2600" spc="-1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extensively 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researched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in </a:t>
            </a:r>
            <a:r>
              <a:rPr sz="2600" spc="-75" dirty="0">
                <a:solidFill>
                  <a:srgbClr val="FFFFFF"/>
                </a:solidFill>
                <a:latin typeface="Constantia"/>
                <a:cs typeface="Constantia"/>
              </a:rPr>
              <a:t>Ted </a:t>
            </a: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Koppel’s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book </a:t>
            </a:r>
            <a:r>
              <a:rPr sz="2600" i="1" spc="-5" dirty="0">
                <a:solidFill>
                  <a:srgbClr val="FFFFFF"/>
                </a:solidFill>
                <a:latin typeface="Constantia"/>
                <a:cs typeface="Constantia"/>
              </a:rPr>
              <a:t>Lights</a:t>
            </a:r>
            <a:r>
              <a:rPr sz="2600" i="1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i="1" dirty="0">
                <a:solidFill>
                  <a:srgbClr val="FFFFFF"/>
                </a:solidFill>
                <a:latin typeface="Constantia"/>
                <a:cs typeface="Constantia"/>
              </a:rPr>
              <a:t>Out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D2DA79"/>
              </a:buClr>
              <a:buSzPct val="94230"/>
              <a:buFont typeface="Wingdings"/>
              <a:buChar char=""/>
              <a:tabLst>
                <a:tab pos="287020" algn="l"/>
              </a:tabLst>
            </a:pP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Cyber-attacks</a:t>
            </a:r>
            <a:r>
              <a:rPr sz="2600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can</a:t>
            </a:r>
            <a:r>
              <a:rPr sz="2600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be</a:t>
            </a:r>
            <a:r>
              <a:rPr sz="2600" spc="-1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devastating,</a:t>
            </a:r>
            <a:r>
              <a:rPr sz="26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sz="2600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they</a:t>
            </a:r>
            <a:r>
              <a:rPr sz="2600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are</a:t>
            </a:r>
            <a:r>
              <a:rPr sz="2600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i="1" spc="-15" dirty="0">
                <a:solidFill>
                  <a:srgbClr val="FFFFFF"/>
                </a:solidFill>
                <a:latin typeface="Constantia"/>
                <a:cs typeface="Constantia"/>
              </a:rPr>
              <a:t>much</a:t>
            </a:r>
            <a:endParaRPr sz="2600">
              <a:latin typeface="Constantia"/>
              <a:cs typeface="Constantia"/>
            </a:endParaRPr>
          </a:p>
          <a:p>
            <a:pPr marL="286385">
              <a:lnSpc>
                <a:spcPct val="100000"/>
              </a:lnSpc>
            </a:pP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easier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to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launch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than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physical</a:t>
            </a:r>
            <a:r>
              <a:rPr sz="2600" spc="-4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attacks.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933958"/>
            <a:ext cx="78117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Radio-Only </a:t>
            </a:r>
            <a:r>
              <a:rPr dirty="0"/>
              <a:t>Winlink </a:t>
            </a:r>
            <a:r>
              <a:rPr spc="-15" dirty="0"/>
              <a:t>Network </a:t>
            </a:r>
            <a:r>
              <a:rPr spc="-5" dirty="0"/>
              <a:t>(No</a:t>
            </a:r>
            <a:r>
              <a:rPr spc="-60" dirty="0"/>
              <a:t> </a:t>
            </a:r>
            <a:r>
              <a:rPr spc="-15" dirty="0"/>
              <a:t>Internet)</a:t>
            </a:r>
          </a:p>
        </p:txBody>
      </p:sp>
      <p:sp>
        <p:nvSpPr>
          <p:cNvPr id="3" name="object 3"/>
          <p:cNvSpPr/>
          <p:nvPr/>
        </p:nvSpPr>
        <p:spPr>
          <a:xfrm>
            <a:off x="685800" y="2057400"/>
            <a:ext cx="7632700" cy="389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Amateur Radio Safety Foundation,</a:t>
            </a:r>
            <a:r>
              <a:rPr spc="-130" dirty="0"/>
              <a:t> </a:t>
            </a:r>
            <a:r>
              <a:rPr spc="-5" dirty="0"/>
              <a:t>Inc.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81558"/>
            <a:ext cx="6983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Pros </a:t>
            </a:r>
            <a:r>
              <a:rPr dirty="0"/>
              <a:t>and </a:t>
            </a:r>
            <a:r>
              <a:rPr spc="-5" dirty="0"/>
              <a:t>Cons of </a:t>
            </a:r>
            <a:r>
              <a:rPr dirty="0"/>
              <a:t>Radio-Only</a:t>
            </a:r>
            <a:r>
              <a:rPr spc="-75" dirty="0"/>
              <a:t> </a:t>
            </a:r>
            <a:r>
              <a:rPr spc="-15" dirty="0"/>
              <a:t>Network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Amateur Radio Safety Foundation,</a:t>
            </a:r>
            <a:r>
              <a:rPr spc="-130" dirty="0"/>
              <a:t> </a:t>
            </a:r>
            <a:r>
              <a:rPr spc="-5" dirty="0"/>
              <a:t>Inc.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78963"/>
            <a:ext cx="7745095" cy="441896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40"/>
              </a:spcBef>
              <a:buClr>
                <a:srgbClr val="D2DA79"/>
              </a:buClr>
              <a:buSzPct val="94230"/>
              <a:buFont typeface="Wingdings"/>
              <a:buChar char=""/>
              <a:tabLst>
                <a:tab pos="287020" algn="l"/>
              </a:tabLst>
            </a:pPr>
            <a:r>
              <a:rPr sz="2600" b="1" spc="-15" dirty="0">
                <a:solidFill>
                  <a:srgbClr val="FFFFFF"/>
                </a:solidFill>
                <a:latin typeface="Constantia"/>
                <a:cs typeface="Constantia"/>
              </a:rPr>
              <a:t>Advantages:</a:t>
            </a:r>
            <a:endParaRPr sz="26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85"/>
              </a:spcBef>
              <a:buClr>
                <a:srgbClr val="717BA2"/>
              </a:buClr>
              <a:buSzPct val="85416"/>
              <a:buFont typeface="Wingdings"/>
              <a:buChar char=""/>
              <a:tabLst>
                <a:tab pos="653415" algn="l"/>
              </a:tabLst>
            </a:pP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Operates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completely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independent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2400" spc="-3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Internet.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75"/>
              </a:spcBef>
              <a:buClr>
                <a:srgbClr val="717BA2"/>
              </a:buClr>
              <a:buSzPct val="85416"/>
              <a:buFont typeface="Wingdings"/>
              <a:buChar char=""/>
              <a:tabLst>
                <a:tab pos="653415" algn="l"/>
              </a:tabLst>
            </a:pP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Fully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automatic routing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sz="2400" spc="-2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forwarding.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80"/>
              </a:spcBef>
              <a:buClr>
                <a:srgbClr val="717BA2"/>
              </a:buClr>
              <a:buSzPct val="85416"/>
              <a:buFont typeface="Wingdings"/>
              <a:buChar char=""/>
              <a:tabLst>
                <a:tab pos="653415" algn="l"/>
              </a:tabLst>
            </a:pP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Automatic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routing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around unavailable</a:t>
            </a:r>
            <a:r>
              <a:rPr sz="2400" spc="-25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RMS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15"/>
              </a:spcBef>
              <a:buClr>
                <a:srgbClr val="D2DA79"/>
              </a:buClr>
              <a:buSzPct val="94230"/>
              <a:buFont typeface="Wingdings"/>
              <a:buChar char=""/>
              <a:tabLst>
                <a:tab pos="287020" algn="l"/>
              </a:tabLst>
            </a:pP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Disadvantages:</a:t>
            </a:r>
            <a:endParaRPr sz="2600">
              <a:latin typeface="Constantia"/>
              <a:cs typeface="Constantia"/>
            </a:endParaRPr>
          </a:p>
          <a:p>
            <a:pPr marL="652780" marR="5080" lvl="1" indent="-247650">
              <a:lnSpc>
                <a:spcPct val="100000"/>
              </a:lnSpc>
              <a:spcBef>
                <a:spcPts val="585"/>
              </a:spcBef>
              <a:buClr>
                <a:srgbClr val="717BA2"/>
              </a:buClr>
              <a:buSzPct val="85416"/>
              <a:buFont typeface="Wingdings"/>
              <a:buChar char=""/>
              <a:tabLst>
                <a:tab pos="653415" algn="l"/>
              </a:tabLst>
            </a:pP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Messages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must be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picked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up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from designated</a:t>
            </a:r>
            <a:r>
              <a:rPr sz="2400" spc="-4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Message 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Pickup Stations</a:t>
            </a:r>
            <a:r>
              <a:rPr sz="2400" spc="-1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(MPS).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80"/>
              </a:spcBef>
              <a:buClr>
                <a:srgbClr val="717BA2"/>
              </a:buClr>
              <a:buSzPct val="85416"/>
              <a:buFont typeface="Wingdings"/>
              <a:buChar char=""/>
              <a:tabLst>
                <a:tab pos="653415" algn="l"/>
              </a:tabLst>
            </a:pP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There</a:t>
            </a:r>
            <a:r>
              <a:rPr sz="2400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is</a:t>
            </a:r>
            <a:r>
              <a:rPr sz="2400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400" spc="-1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delay</a:t>
            </a:r>
            <a:r>
              <a:rPr sz="24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sz="2400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message</a:t>
            </a:r>
            <a:r>
              <a:rPr sz="2400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delivery</a:t>
            </a:r>
            <a:r>
              <a:rPr sz="2400" spc="-1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due</a:t>
            </a:r>
            <a:r>
              <a:rPr sz="24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nstantia"/>
                <a:cs typeface="Constantia"/>
              </a:rPr>
              <a:t>to</a:t>
            </a:r>
            <a:r>
              <a:rPr sz="24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nstantia"/>
                <a:cs typeface="Constantia"/>
              </a:rPr>
              <a:t>relaying.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75"/>
              </a:spcBef>
              <a:buClr>
                <a:srgbClr val="717BA2"/>
              </a:buClr>
              <a:buSzPct val="85416"/>
              <a:buFont typeface="Wingdings"/>
              <a:buChar char=""/>
              <a:tabLst>
                <a:tab pos="653415" algn="l"/>
              </a:tabLst>
            </a:pP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Reduced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message</a:t>
            </a:r>
            <a:r>
              <a:rPr sz="2400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traffic</a:t>
            </a:r>
            <a:r>
              <a:rPr sz="2400" spc="-1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capacity</a:t>
            </a:r>
            <a:r>
              <a:rPr sz="2400" spc="-1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due</a:t>
            </a:r>
            <a:r>
              <a:rPr sz="24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nstantia"/>
                <a:cs typeface="Constantia"/>
              </a:rPr>
              <a:t>to</a:t>
            </a:r>
            <a:r>
              <a:rPr sz="24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HF</a:t>
            </a:r>
            <a:r>
              <a:rPr sz="2400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nstantia"/>
                <a:cs typeface="Constantia"/>
              </a:rPr>
              <a:t>relaying.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80"/>
              </a:spcBef>
              <a:buClr>
                <a:srgbClr val="717BA2"/>
              </a:buClr>
              <a:buSzPct val="85416"/>
              <a:buFont typeface="Wingdings"/>
              <a:buChar char=""/>
              <a:tabLst>
                <a:tab pos="653415" algn="l"/>
              </a:tabLst>
            </a:pP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Cannot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send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messages </a:t>
            </a:r>
            <a:r>
              <a:rPr sz="2400" spc="-20" dirty="0">
                <a:solidFill>
                  <a:srgbClr val="FFFFFF"/>
                </a:solidFill>
                <a:latin typeface="Constantia"/>
                <a:cs typeface="Constantia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Internet e-mail</a:t>
            </a:r>
            <a:r>
              <a:rPr sz="2400" spc="-3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addresses.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17549"/>
            <a:ext cx="70434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Selecting Message </a:t>
            </a:r>
            <a:r>
              <a:rPr sz="4000" spc="-15" dirty="0"/>
              <a:t>Pickup</a:t>
            </a:r>
            <a:r>
              <a:rPr sz="4000" spc="-25" dirty="0"/>
              <a:t> </a:t>
            </a:r>
            <a:r>
              <a:rPr sz="4000" spc="-15" dirty="0"/>
              <a:t>Stations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Amateur Radio Safety Foundation,</a:t>
            </a:r>
            <a:r>
              <a:rPr spc="-130" dirty="0"/>
              <a:t> </a:t>
            </a:r>
            <a:r>
              <a:rPr spc="-5" dirty="0"/>
              <a:t>Inc.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424685"/>
            <a:ext cx="8270875" cy="463550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86385" marR="41275" indent="-274320">
              <a:lnSpc>
                <a:spcPct val="90100"/>
              </a:lnSpc>
              <a:spcBef>
                <a:spcPts val="385"/>
              </a:spcBef>
              <a:buClr>
                <a:srgbClr val="D2DA79"/>
              </a:buClr>
              <a:buSzPct val="93750"/>
              <a:buFont typeface="Wingdings"/>
              <a:buChar char=""/>
              <a:tabLst>
                <a:tab pos="287020" algn="l"/>
              </a:tabLst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During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radio-only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(no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Internet)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operation,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messages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sent </a:t>
            </a:r>
            <a:r>
              <a:rPr sz="2400" spc="-20" dirty="0">
                <a:solidFill>
                  <a:srgbClr val="FFFFFF"/>
                </a:solidFill>
                <a:latin typeface="Constantia"/>
                <a:cs typeface="Constantia"/>
              </a:rPr>
              <a:t>to  </a:t>
            </a:r>
            <a:r>
              <a:rPr sz="2400" spc="-25" dirty="0">
                <a:solidFill>
                  <a:srgbClr val="FFFFFF"/>
                </a:solidFill>
                <a:latin typeface="Constantia"/>
                <a:cs typeface="Constantia"/>
              </a:rPr>
              <a:t>you</a:t>
            </a:r>
            <a:r>
              <a:rPr sz="24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will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be</a:t>
            </a:r>
            <a:r>
              <a:rPr sz="2400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stored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 in</a:t>
            </a:r>
            <a:r>
              <a:rPr sz="240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databases</a:t>
            </a:r>
            <a:r>
              <a:rPr sz="24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on</a:t>
            </a:r>
            <a:r>
              <a:rPr sz="24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2400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RMS</a:t>
            </a:r>
            <a:r>
              <a:rPr sz="24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onstantia"/>
                <a:cs typeface="Constantia"/>
              </a:rPr>
              <a:t>you</a:t>
            </a:r>
            <a:r>
              <a:rPr sz="2400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select</a:t>
            </a:r>
            <a:r>
              <a:rPr sz="24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as</a:t>
            </a:r>
            <a:r>
              <a:rPr sz="2400" spc="-1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nstantia"/>
                <a:cs typeface="Constantia"/>
              </a:rPr>
              <a:t>your  </a:t>
            </a:r>
            <a:r>
              <a:rPr sz="2400" i="1" spc="-15" dirty="0">
                <a:solidFill>
                  <a:srgbClr val="FFFFFF"/>
                </a:solidFill>
                <a:latin typeface="Constantia"/>
                <a:cs typeface="Constantia"/>
              </a:rPr>
              <a:t>Message Pickup </a:t>
            </a:r>
            <a:r>
              <a:rPr sz="2400" i="1" spc="-10" dirty="0">
                <a:solidFill>
                  <a:srgbClr val="FFFFFF"/>
                </a:solidFill>
                <a:latin typeface="Constantia"/>
                <a:cs typeface="Constantia"/>
              </a:rPr>
              <a:t>Stations</a:t>
            </a:r>
            <a:r>
              <a:rPr sz="2400" i="1" spc="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(MPS).</a:t>
            </a:r>
            <a:endParaRPr sz="2400">
              <a:latin typeface="Constantia"/>
              <a:cs typeface="Constantia"/>
            </a:endParaRPr>
          </a:p>
          <a:p>
            <a:pPr marL="286385" marR="338455" indent="-274320">
              <a:lnSpc>
                <a:spcPts val="2590"/>
              </a:lnSpc>
              <a:spcBef>
                <a:spcPts val="615"/>
              </a:spcBef>
              <a:buClr>
                <a:srgbClr val="D2DA79"/>
              </a:buClr>
              <a:buSzPct val="93750"/>
              <a:buFont typeface="Wingdings"/>
              <a:buChar char=""/>
              <a:tabLst>
                <a:tab pos="287020" algn="l"/>
              </a:tabLst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Each</a:t>
            </a:r>
            <a:r>
              <a:rPr sz="24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person</a:t>
            </a:r>
            <a:r>
              <a:rPr sz="24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can</a:t>
            </a:r>
            <a:r>
              <a:rPr sz="24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select</a:t>
            </a:r>
            <a:r>
              <a:rPr sz="24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up</a:t>
            </a:r>
            <a:r>
              <a:rPr sz="24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nstantia"/>
                <a:cs typeface="Constantia"/>
              </a:rPr>
              <a:t>to</a:t>
            </a:r>
            <a:r>
              <a:rPr sz="24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3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MPS,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but</a:t>
            </a:r>
            <a:r>
              <a:rPr sz="24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nstantia"/>
                <a:cs typeface="Constantia"/>
              </a:rPr>
              <a:t>to</a:t>
            </a:r>
            <a:r>
              <a:rPr sz="24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reduce</a:t>
            </a:r>
            <a:r>
              <a:rPr sz="24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network 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traffic,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it is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recommended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that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only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2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MPS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be</a:t>
            </a:r>
            <a:r>
              <a:rPr sz="2400" spc="-4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used.</a:t>
            </a:r>
            <a:endParaRPr sz="2400">
              <a:latin typeface="Constantia"/>
              <a:cs typeface="Constantia"/>
            </a:endParaRPr>
          </a:p>
          <a:p>
            <a:pPr marL="286385" marR="316865" indent="-274320">
              <a:lnSpc>
                <a:spcPts val="2590"/>
              </a:lnSpc>
              <a:spcBef>
                <a:spcPts val="580"/>
              </a:spcBef>
              <a:buClr>
                <a:srgbClr val="D2DA79"/>
              </a:buClr>
              <a:buSzPct val="93750"/>
              <a:buFont typeface="Wingdings"/>
              <a:buChar char=""/>
              <a:tabLst>
                <a:tab pos="287020" algn="l"/>
              </a:tabLst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4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duplicate</a:t>
            </a:r>
            <a:r>
              <a:rPr sz="2400" spc="-1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nstantia"/>
                <a:cs typeface="Constantia"/>
              </a:rPr>
              <a:t>copy</a:t>
            </a:r>
            <a:r>
              <a:rPr sz="2400" spc="-1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each</a:t>
            </a:r>
            <a:r>
              <a:rPr sz="2400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message</a:t>
            </a:r>
            <a:r>
              <a:rPr sz="24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is</a:t>
            </a:r>
            <a:r>
              <a:rPr sz="2400" spc="-1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delivered</a:t>
            </a:r>
            <a:r>
              <a:rPr sz="2400" spc="-20" dirty="0">
                <a:solidFill>
                  <a:srgbClr val="FFFFFF"/>
                </a:solidFill>
                <a:latin typeface="Constantia"/>
                <a:cs typeface="Constantia"/>
              </a:rPr>
              <a:t> to</a:t>
            </a:r>
            <a:r>
              <a:rPr sz="2400" spc="-1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each</a:t>
            </a:r>
            <a:r>
              <a:rPr sz="2400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MPS, 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sz="2400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onstantia"/>
                <a:cs typeface="Constantia"/>
              </a:rPr>
              <a:t>you</a:t>
            </a:r>
            <a:r>
              <a:rPr sz="24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can</a:t>
            </a:r>
            <a:r>
              <a:rPr sz="24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pick</a:t>
            </a:r>
            <a:r>
              <a:rPr sz="2400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up</a:t>
            </a:r>
            <a:r>
              <a:rPr sz="2400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nstantia"/>
                <a:cs typeface="Constantia"/>
              </a:rPr>
              <a:t>your</a:t>
            </a:r>
            <a:r>
              <a:rPr sz="2400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messages</a:t>
            </a:r>
            <a:r>
              <a:rPr sz="24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from</a:t>
            </a:r>
            <a:r>
              <a:rPr sz="24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either</a:t>
            </a:r>
            <a:r>
              <a:rPr sz="24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MPS.</a:t>
            </a:r>
            <a:endParaRPr sz="2400">
              <a:latin typeface="Constantia"/>
              <a:cs typeface="Constantia"/>
            </a:endParaRPr>
          </a:p>
          <a:p>
            <a:pPr marL="286385" marR="127635" indent="-274320">
              <a:lnSpc>
                <a:spcPct val="90000"/>
              </a:lnSpc>
              <a:spcBef>
                <a:spcPts val="540"/>
              </a:spcBef>
              <a:buClr>
                <a:srgbClr val="D2DA79"/>
              </a:buClr>
              <a:buSzPct val="93750"/>
              <a:buFont typeface="Wingdings"/>
              <a:buChar char=""/>
              <a:tabLst>
                <a:tab pos="287020" algn="l"/>
                <a:tab pos="2227580" algn="l"/>
              </a:tabLst>
            </a:pPr>
            <a:r>
              <a:rPr sz="2400" spc="-20" dirty="0">
                <a:solidFill>
                  <a:srgbClr val="FFFFFF"/>
                </a:solidFill>
                <a:latin typeface="Constantia"/>
                <a:cs typeface="Constantia"/>
              </a:rPr>
              <a:t>Once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a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message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has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been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downloaded from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one MPS, 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Winlink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Express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will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not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download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the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same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message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from 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another</a:t>
            </a:r>
            <a:r>
              <a:rPr sz="2400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MPS.	</a:t>
            </a:r>
            <a:r>
              <a:rPr sz="2400" spc="-35" dirty="0">
                <a:solidFill>
                  <a:srgbClr val="FFFFFF"/>
                </a:solidFill>
                <a:latin typeface="Constantia"/>
                <a:cs typeface="Constantia"/>
              </a:rPr>
              <a:t>Eventually,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duplicate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messages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expire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sz="2400" spc="-3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are 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deleted.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ts val="2735"/>
              </a:lnSpc>
              <a:spcBef>
                <a:spcPts val="290"/>
              </a:spcBef>
              <a:buClr>
                <a:srgbClr val="D2DA79"/>
              </a:buClr>
              <a:buSzPct val="93750"/>
              <a:buFont typeface="Wingdings"/>
              <a:buChar char=""/>
              <a:tabLst>
                <a:tab pos="287020" algn="l"/>
              </a:tabLst>
            </a:pPr>
            <a:r>
              <a:rPr sz="2400" spc="-65" dirty="0">
                <a:solidFill>
                  <a:srgbClr val="FFFFFF"/>
                </a:solidFill>
                <a:latin typeface="Constantia"/>
                <a:cs typeface="Constantia"/>
              </a:rPr>
              <a:t>You</a:t>
            </a:r>
            <a:r>
              <a:rPr sz="24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can</a:t>
            </a:r>
            <a:r>
              <a:rPr sz="24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register</a:t>
            </a:r>
            <a:r>
              <a:rPr sz="24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MPS</a:t>
            </a:r>
            <a:r>
              <a:rPr sz="2400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with</a:t>
            </a:r>
            <a:r>
              <a:rPr sz="2400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Winlink</a:t>
            </a:r>
            <a:r>
              <a:rPr sz="2400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Express</a:t>
            </a:r>
            <a:r>
              <a:rPr sz="240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using</a:t>
            </a:r>
            <a:r>
              <a:rPr sz="24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an</a:t>
            </a:r>
            <a:r>
              <a:rPr sz="2400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Internet</a:t>
            </a:r>
            <a:endParaRPr sz="2400">
              <a:latin typeface="Constantia"/>
              <a:cs typeface="Constantia"/>
            </a:endParaRPr>
          </a:p>
          <a:p>
            <a:pPr marL="286385">
              <a:lnSpc>
                <a:spcPts val="2735"/>
              </a:lnSpc>
            </a:pP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connection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or a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radio</a:t>
            </a:r>
            <a:r>
              <a:rPr sz="2400" spc="-3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message.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Winlink </a:t>
            </a:r>
            <a:r>
              <a:rPr spc="-45" dirty="0"/>
              <a:t>Peer-To-Peer </a:t>
            </a:r>
            <a:r>
              <a:rPr spc="-5" dirty="0"/>
              <a:t>Radio-Only</a:t>
            </a:r>
            <a:r>
              <a:rPr spc="-55" dirty="0"/>
              <a:t> </a:t>
            </a:r>
            <a:r>
              <a:rPr spc="-15" dirty="0"/>
              <a:t>Operation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300"/>
              </a:spcBef>
              <a:buClr>
                <a:srgbClr val="D2DA79"/>
              </a:buClr>
              <a:buSzPct val="94230"/>
              <a:buFont typeface="Wingdings"/>
              <a:buChar char=""/>
              <a:tabLst>
                <a:tab pos="287020" algn="l"/>
              </a:tabLst>
            </a:pPr>
            <a:r>
              <a:rPr spc="-10" dirty="0"/>
              <a:t>Peer-to-peer: direct radio connection between</a:t>
            </a:r>
            <a:r>
              <a:rPr spc="-445" dirty="0"/>
              <a:t> </a:t>
            </a:r>
            <a:r>
              <a:rPr spc="-5" dirty="0"/>
              <a:t>end-users</a:t>
            </a:r>
          </a:p>
          <a:p>
            <a:pPr marL="287020" indent="-274320">
              <a:lnSpc>
                <a:spcPct val="100000"/>
              </a:lnSpc>
              <a:spcBef>
                <a:spcPts val="1205"/>
              </a:spcBef>
              <a:buClr>
                <a:srgbClr val="D2DA79"/>
              </a:buClr>
              <a:buSzPct val="94230"/>
              <a:buFont typeface="Wingdings"/>
              <a:buChar char=""/>
              <a:tabLst>
                <a:tab pos="287020" algn="l"/>
              </a:tabLst>
            </a:pPr>
            <a:r>
              <a:rPr spc="-5" dirty="0"/>
              <a:t>The</a:t>
            </a:r>
            <a:r>
              <a:rPr spc="-60" dirty="0"/>
              <a:t> </a:t>
            </a:r>
            <a:r>
              <a:rPr spc="-5" dirty="0"/>
              <a:t>Internet</a:t>
            </a:r>
            <a:r>
              <a:rPr spc="-85" dirty="0"/>
              <a:t> </a:t>
            </a:r>
            <a:r>
              <a:rPr spc="-5" dirty="0"/>
              <a:t>is</a:t>
            </a:r>
            <a:r>
              <a:rPr spc="-55" dirty="0"/>
              <a:t> </a:t>
            </a:r>
            <a:r>
              <a:rPr spc="-5" dirty="0"/>
              <a:t>not</a:t>
            </a:r>
            <a:r>
              <a:rPr spc="-125" dirty="0"/>
              <a:t> </a:t>
            </a:r>
            <a:r>
              <a:rPr spc="-5" dirty="0"/>
              <a:t>used,</a:t>
            </a:r>
            <a:r>
              <a:rPr spc="-90" dirty="0"/>
              <a:t> </a:t>
            </a:r>
            <a:r>
              <a:rPr dirty="0"/>
              <a:t>all</a:t>
            </a:r>
            <a:r>
              <a:rPr spc="-80" dirty="0"/>
              <a:t> </a:t>
            </a:r>
            <a:r>
              <a:rPr spc="-5" dirty="0"/>
              <a:t>communication</a:t>
            </a:r>
            <a:r>
              <a:rPr spc="-80" dirty="0"/>
              <a:t> </a:t>
            </a:r>
            <a:r>
              <a:rPr spc="-15" dirty="0"/>
              <a:t>by</a:t>
            </a:r>
            <a:r>
              <a:rPr spc="-110" dirty="0"/>
              <a:t> </a:t>
            </a:r>
            <a:r>
              <a:rPr spc="-25" dirty="0"/>
              <a:t>radio.</a:t>
            </a:r>
          </a:p>
          <a:p>
            <a:pPr marL="287020" indent="-274320">
              <a:lnSpc>
                <a:spcPct val="100000"/>
              </a:lnSpc>
              <a:spcBef>
                <a:spcPts val="1200"/>
              </a:spcBef>
              <a:buClr>
                <a:srgbClr val="D2DA79"/>
              </a:buClr>
              <a:buSzPct val="94230"/>
              <a:buFont typeface="Wingdings"/>
              <a:buChar char=""/>
              <a:tabLst>
                <a:tab pos="287020" algn="l"/>
              </a:tabLst>
            </a:pPr>
            <a:r>
              <a:rPr spc="-10" dirty="0"/>
              <a:t>Only</a:t>
            </a:r>
            <a:r>
              <a:rPr spc="-120" dirty="0"/>
              <a:t> </a:t>
            </a:r>
            <a:r>
              <a:rPr spc="-5" dirty="0"/>
              <a:t>the</a:t>
            </a:r>
            <a:r>
              <a:rPr spc="-95" dirty="0"/>
              <a:t> </a:t>
            </a:r>
            <a:r>
              <a:rPr spc="-20" dirty="0"/>
              <a:t>two</a:t>
            </a:r>
            <a:r>
              <a:rPr spc="-155" dirty="0"/>
              <a:t> </a:t>
            </a:r>
            <a:r>
              <a:rPr spc="-5" dirty="0"/>
              <a:t>client</a:t>
            </a:r>
            <a:r>
              <a:rPr spc="-135" dirty="0"/>
              <a:t> </a:t>
            </a:r>
            <a:r>
              <a:rPr spc="-5" dirty="0"/>
              <a:t>stations</a:t>
            </a:r>
            <a:r>
              <a:rPr spc="-150" dirty="0"/>
              <a:t> </a:t>
            </a:r>
            <a:r>
              <a:rPr spc="-15" dirty="0"/>
              <a:t>are</a:t>
            </a:r>
            <a:r>
              <a:rPr spc="-60" dirty="0"/>
              <a:t> </a:t>
            </a:r>
            <a:r>
              <a:rPr spc="-25" dirty="0"/>
              <a:t>involved.</a:t>
            </a:r>
          </a:p>
          <a:p>
            <a:pPr marL="287020" indent="-274320">
              <a:lnSpc>
                <a:spcPct val="100000"/>
              </a:lnSpc>
              <a:spcBef>
                <a:spcPts val="1200"/>
              </a:spcBef>
              <a:buClr>
                <a:srgbClr val="D2DA79"/>
              </a:buClr>
              <a:buSzPct val="94230"/>
              <a:buFont typeface="Wingdings"/>
              <a:buChar char=""/>
              <a:tabLst>
                <a:tab pos="287020" algn="l"/>
              </a:tabLst>
            </a:pPr>
            <a:r>
              <a:rPr dirty="0"/>
              <a:t>100% </a:t>
            </a:r>
            <a:r>
              <a:rPr spc="-10" dirty="0"/>
              <a:t>error-free </a:t>
            </a:r>
            <a:r>
              <a:rPr spc="-5" dirty="0"/>
              <a:t>transmission </a:t>
            </a:r>
            <a:r>
              <a:rPr dirty="0"/>
              <a:t>and </a:t>
            </a:r>
            <a:r>
              <a:rPr spc="10" dirty="0"/>
              <a:t>file</a:t>
            </a:r>
            <a:r>
              <a:rPr spc="-455" dirty="0"/>
              <a:t> </a:t>
            </a:r>
            <a:r>
              <a:rPr spc="-10" dirty="0"/>
              <a:t>attachments.</a:t>
            </a:r>
          </a:p>
        </p:txBody>
      </p:sp>
      <p:sp>
        <p:nvSpPr>
          <p:cNvPr id="4" name="object 4"/>
          <p:cNvSpPr/>
          <p:nvPr/>
        </p:nvSpPr>
        <p:spPr>
          <a:xfrm>
            <a:off x="726363" y="4114800"/>
            <a:ext cx="7427086" cy="199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Amateur Radio Safety Foundation,</a:t>
            </a:r>
            <a:r>
              <a:rPr spc="-130" dirty="0"/>
              <a:t> </a:t>
            </a:r>
            <a:r>
              <a:rPr spc="-5" dirty="0"/>
              <a:t>Inc.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81558"/>
            <a:ext cx="6388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Winlink and Wi-Fi </a:t>
            </a:r>
            <a:r>
              <a:rPr spc="-15" dirty="0"/>
              <a:t>MESH</a:t>
            </a:r>
            <a:r>
              <a:rPr spc="-135" dirty="0"/>
              <a:t> </a:t>
            </a:r>
            <a:r>
              <a:rPr spc="-20" dirty="0"/>
              <a:t>Networks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83538"/>
            <a:ext cx="7605395" cy="1691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D2DA79"/>
              </a:buClr>
              <a:buSzPct val="94230"/>
              <a:buFont typeface="Wingdings"/>
              <a:buChar char=""/>
              <a:tabLst>
                <a:tab pos="287020" algn="l"/>
                <a:tab pos="1739900" algn="l"/>
              </a:tabLst>
            </a:pP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Rapidly</a:t>
            </a:r>
            <a:r>
              <a:rPr sz="2600" spc="-1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growing</a:t>
            </a:r>
            <a:r>
              <a:rPr sz="26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among</a:t>
            </a:r>
            <a:r>
              <a:rPr sz="26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amateur</a:t>
            </a:r>
            <a:r>
              <a:rPr sz="2600" spc="-1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operators</a:t>
            </a:r>
            <a:r>
              <a:rPr sz="2600" spc="-1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sz="26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civil 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agencies.	</a:t>
            </a: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Fast: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Uses inexpensive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Wi-Fi</a:t>
            </a:r>
            <a:r>
              <a:rPr sz="2600" spc="-1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equipment.</a:t>
            </a:r>
            <a:endParaRPr sz="2600">
              <a:latin typeface="Constantia"/>
              <a:cs typeface="Constantia"/>
            </a:endParaRPr>
          </a:p>
          <a:p>
            <a:pPr marL="286385" marR="560070" indent="-274320">
              <a:lnSpc>
                <a:spcPct val="100000"/>
              </a:lnSpc>
              <a:spcBef>
                <a:spcPts val="625"/>
              </a:spcBef>
              <a:buClr>
                <a:srgbClr val="D2DA79"/>
              </a:buClr>
              <a:buSzPct val="94230"/>
              <a:buFont typeface="Wingdings"/>
              <a:buChar char=""/>
              <a:tabLst>
                <a:tab pos="287020" algn="l"/>
              </a:tabLst>
            </a:pP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RMS 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Relay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can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operate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as a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MESH “post </a:t>
            </a:r>
            <a:r>
              <a:rPr sz="2600" spc="-55" dirty="0">
                <a:solidFill>
                  <a:srgbClr val="FFFFFF"/>
                </a:solidFill>
                <a:latin typeface="Constantia"/>
                <a:cs typeface="Constantia"/>
              </a:rPr>
              <a:t>office”. 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Connect from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Winlink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Express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sz="2600" spc="-3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35" dirty="0">
                <a:solidFill>
                  <a:srgbClr val="FFFFFF"/>
                </a:solidFill>
                <a:latin typeface="Constantia"/>
                <a:cs typeface="Constantia"/>
              </a:rPr>
              <a:t>POP/SMTP.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04912" y="3352800"/>
            <a:ext cx="6719824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Amateur Radio Safety Foundation,</a:t>
            </a:r>
            <a:r>
              <a:rPr spc="-130" dirty="0"/>
              <a:t> </a:t>
            </a:r>
            <a:r>
              <a:rPr spc="-5" dirty="0"/>
              <a:t>Inc.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69365"/>
            <a:ext cx="18294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Conclusion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Amateur Radio Safety Foundation,</a:t>
            </a:r>
            <a:r>
              <a:rPr spc="-130" dirty="0"/>
              <a:t> </a:t>
            </a:r>
            <a:r>
              <a:rPr spc="-5" dirty="0"/>
              <a:t>Inc.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304896"/>
            <a:ext cx="8208645" cy="495236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D2DA79"/>
              </a:buClr>
              <a:buSzPct val="94230"/>
              <a:buFont typeface="Wingdings"/>
              <a:buChar char=""/>
              <a:tabLst>
                <a:tab pos="287020" algn="l"/>
              </a:tabLst>
            </a:pP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Proven </a:t>
            </a:r>
            <a:r>
              <a:rPr sz="2600" spc="-30" dirty="0">
                <a:solidFill>
                  <a:srgbClr val="FFFFFF"/>
                </a:solidFill>
                <a:latin typeface="Constantia"/>
                <a:cs typeface="Constantia"/>
              </a:rPr>
              <a:t>availability,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reliability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sz="2600" spc="-3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40" dirty="0">
                <a:solidFill>
                  <a:srgbClr val="FFFFFF"/>
                </a:solidFill>
                <a:latin typeface="Constantia"/>
                <a:cs typeface="Constantia"/>
              </a:rPr>
              <a:t>accuracy.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D2DA79"/>
              </a:buClr>
              <a:buSzPct val="94230"/>
              <a:buFont typeface="Wingdings"/>
              <a:buChar char=""/>
              <a:tabLst>
                <a:tab pos="287020" algn="l"/>
              </a:tabLst>
            </a:pP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Winlink</a:t>
            </a:r>
            <a:r>
              <a:rPr sz="2600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use</a:t>
            </a:r>
            <a:r>
              <a:rPr sz="2600" spc="-1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continues</a:t>
            </a:r>
            <a:r>
              <a:rPr sz="2600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to</a:t>
            </a:r>
            <a:r>
              <a:rPr sz="2600" spc="-1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65" dirty="0">
                <a:solidFill>
                  <a:srgbClr val="FFFFFF"/>
                </a:solidFill>
                <a:latin typeface="Constantia"/>
                <a:cs typeface="Constantia"/>
              </a:rPr>
              <a:t>grow,</a:t>
            </a:r>
            <a:r>
              <a:rPr sz="2600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especially</a:t>
            </a:r>
            <a:r>
              <a:rPr sz="26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for</a:t>
            </a:r>
            <a:r>
              <a:rPr sz="26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EmComm.</a:t>
            </a:r>
            <a:endParaRPr sz="2600">
              <a:latin typeface="Constantia"/>
              <a:cs typeface="Constantia"/>
            </a:endParaRPr>
          </a:p>
          <a:p>
            <a:pPr marL="286385" marR="173355" indent="-274320">
              <a:lnSpc>
                <a:spcPct val="100000"/>
              </a:lnSpc>
              <a:spcBef>
                <a:spcPts val="625"/>
              </a:spcBef>
              <a:buClr>
                <a:srgbClr val="D2DA79"/>
              </a:buClr>
              <a:buSzPct val="94230"/>
              <a:buFont typeface="Wingdings"/>
              <a:buChar char=""/>
              <a:tabLst>
                <a:tab pos="287020" algn="l"/>
              </a:tabLst>
            </a:pP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26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Winlink</a:t>
            </a: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Development</a:t>
            </a:r>
            <a:r>
              <a:rPr sz="2600" spc="-1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60" dirty="0">
                <a:solidFill>
                  <a:srgbClr val="FFFFFF"/>
                </a:solidFill>
                <a:latin typeface="Constantia"/>
                <a:cs typeface="Constantia"/>
              </a:rPr>
              <a:t>Team</a:t>
            </a:r>
            <a:r>
              <a:rPr sz="26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continues</a:t>
            </a:r>
            <a:r>
              <a:rPr sz="26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to</a:t>
            </a:r>
            <a:r>
              <a:rPr sz="2600" spc="-1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enhance 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capabilities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to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adapt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to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changing needs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and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new  </a:t>
            </a: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technology.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D2DA79"/>
              </a:buClr>
              <a:buSzPct val="94230"/>
              <a:buFont typeface="Wingdings"/>
              <a:buChar char=""/>
              <a:tabLst>
                <a:tab pos="287020" algn="l"/>
              </a:tabLst>
            </a:pP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Winlink </a:t>
            </a: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now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has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four modes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2600" spc="-3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operation:</a:t>
            </a:r>
            <a:endParaRPr sz="26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85"/>
              </a:spcBef>
              <a:buClr>
                <a:srgbClr val="717BA2"/>
              </a:buClr>
              <a:buSzPct val="85416"/>
              <a:buFont typeface="Wingdings"/>
              <a:buChar char=""/>
              <a:tabLst>
                <a:tab pos="653415" algn="l"/>
              </a:tabLst>
            </a:pP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Conventional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connections </a:t>
            </a:r>
            <a:r>
              <a:rPr sz="2400" spc="-20" dirty="0">
                <a:solidFill>
                  <a:srgbClr val="FFFFFF"/>
                </a:solidFill>
                <a:latin typeface="Constantia"/>
                <a:cs typeface="Constantia"/>
              </a:rPr>
              <a:t>to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CMS backbone</a:t>
            </a:r>
            <a:r>
              <a:rPr sz="2400" spc="-3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server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75"/>
              </a:spcBef>
              <a:buClr>
                <a:srgbClr val="717BA2"/>
              </a:buClr>
              <a:buSzPct val="85416"/>
              <a:buFont typeface="Wingdings"/>
              <a:buChar char=""/>
              <a:tabLst>
                <a:tab pos="653415" algn="l"/>
              </a:tabLst>
            </a:pP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Hybrid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(Radio-only) MESH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network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with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HF</a:t>
            </a:r>
            <a:r>
              <a:rPr sz="2400" spc="-1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relaying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80"/>
              </a:spcBef>
              <a:buClr>
                <a:srgbClr val="717BA2"/>
              </a:buClr>
              <a:buSzPct val="85416"/>
              <a:buFont typeface="Wingdings"/>
              <a:buChar char=""/>
              <a:tabLst>
                <a:tab pos="653415" algn="l"/>
              </a:tabLst>
            </a:pPr>
            <a:r>
              <a:rPr sz="2400" spc="-20" dirty="0">
                <a:solidFill>
                  <a:srgbClr val="FFFFFF"/>
                </a:solidFill>
                <a:latin typeface="Constantia"/>
                <a:cs typeface="Constantia"/>
              </a:rPr>
              <a:t>Peer-to-Peer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connections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between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client</a:t>
            </a:r>
            <a:r>
              <a:rPr sz="2400" spc="-2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stations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75"/>
              </a:spcBef>
              <a:buClr>
                <a:srgbClr val="717BA2"/>
              </a:buClr>
              <a:buSzPct val="85416"/>
              <a:buFont typeface="Wingdings"/>
              <a:buChar char=""/>
              <a:tabLst>
                <a:tab pos="653415" algn="l"/>
              </a:tabLst>
            </a:pP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Broadband, Wi-Fi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MESH </a:t>
            </a:r>
            <a:r>
              <a:rPr sz="2400" spc="-20" dirty="0">
                <a:solidFill>
                  <a:srgbClr val="FFFFFF"/>
                </a:solidFill>
                <a:latin typeface="Constantia"/>
                <a:cs typeface="Constantia"/>
              </a:rPr>
              <a:t>networks.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15"/>
              </a:spcBef>
              <a:buClr>
                <a:srgbClr val="D2DA79"/>
              </a:buClr>
              <a:buSzPct val="94230"/>
              <a:buFont typeface="Wingdings"/>
              <a:buChar char=""/>
              <a:tabLst>
                <a:tab pos="287020" algn="l"/>
              </a:tabLst>
            </a:pP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Steady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improvements are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being</a:t>
            </a:r>
            <a:r>
              <a:rPr sz="2600" spc="-2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implemented.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846300"/>
            <a:ext cx="2816860" cy="119840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865"/>
              </a:spcBef>
              <a:buClr>
                <a:srgbClr val="D2DA79"/>
              </a:buClr>
              <a:buSzPct val="93750"/>
              <a:buFont typeface="Wingdings"/>
              <a:buChar char=""/>
              <a:tabLst>
                <a:tab pos="287020" algn="l"/>
              </a:tabLst>
            </a:pPr>
            <a:r>
              <a:rPr sz="3200" spc="-5" dirty="0">
                <a:latin typeface="Constantia"/>
                <a:cs typeface="Constantia"/>
              </a:rPr>
              <a:t>Thank</a:t>
            </a:r>
            <a:r>
              <a:rPr lang="en-US" sz="3200" spc="-5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you.</a:t>
            </a:r>
            <a:endParaRPr sz="32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770"/>
              </a:spcBef>
              <a:buClr>
                <a:srgbClr val="D2DA79"/>
              </a:buClr>
              <a:buSzPct val="93750"/>
              <a:buFont typeface="Wingdings"/>
              <a:buChar char=""/>
              <a:tabLst>
                <a:tab pos="287020" algn="l"/>
              </a:tabLst>
            </a:pPr>
            <a:r>
              <a:rPr sz="3200" spc="-5" dirty="0">
                <a:latin typeface="Constantia"/>
                <a:cs typeface="Constantia"/>
              </a:rPr>
              <a:t>Questions?</a:t>
            </a:r>
            <a:endParaRPr sz="3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3475839"/>
            <a:ext cx="6909434" cy="23442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850" dirty="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buClr>
                <a:srgbClr val="D2DA79"/>
              </a:buClr>
              <a:buSzPct val="94642"/>
              <a:buFont typeface="Wingdings"/>
              <a:buChar char=""/>
              <a:tabLst>
                <a:tab pos="287020" algn="l"/>
              </a:tabLst>
            </a:pP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Information about Winlink can be</a:t>
            </a:r>
            <a:r>
              <a:rPr sz="2800" spc="-509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nstantia"/>
                <a:cs typeface="Constantia"/>
              </a:rPr>
              <a:t>found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at </a:t>
            </a:r>
            <a:r>
              <a:rPr sz="28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  <a:hlinkClick r:id="rId2"/>
              </a:rPr>
              <a:t> </a:t>
            </a:r>
            <a:r>
              <a:rPr sz="2800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  <a:hlinkClick r:id="rId2"/>
              </a:rPr>
              <a:t>www.winlink.org</a:t>
            </a:r>
            <a:endParaRPr sz="2800" dirty="0">
              <a:latin typeface="Constantia"/>
              <a:cs typeface="Constantia"/>
            </a:endParaRPr>
          </a:p>
          <a:p>
            <a:pPr marL="286385" marR="304165" indent="-274320">
              <a:lnSpc>
                <a:spcPct val="100000"/>
              </a:lnSpc>
              <a:spcBef>
                <a:spcPts val="645"/>
              </a:spcBef>
              <a:buClr>
                <a:srgbClr val="D2DA79"/>
              </a:buClr>
              <a:buSzPct val="94230"/>
              <a:buFont typeface="Wingdings"/>
              <a:buChar char=""/>
              <a:tabLst>
                <a:tab pos="287020" algn="l"/>
              </a:tabLst>
            </a:pP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White</a:t>
            </a:r>
            <a:r>
              <a:rPr sz="2600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papers</a:t>
            </a:r>
            <a:r>
              <a:rPr sz="2600" spc="-1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about</a:t>
            </a:r>
            <a:r>
              <a:rPr sz="2600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Winlink</a:t>
            </a:r>
            <a:r>
              <a:rPr sz="260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can</a:t>
            </a:r>
            <a:r>
              <a:rPr sz="2600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be</a:t>
            </a:r>
            <a:r>
              <a:rPr sz="2600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found</a:t>
            </a:r>
            <a:r>
              <a:rPr sz="26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at </a:t>
            </a:r>
            <a:r>
              <a:rPr sz="26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  <a:hlinkClick r:id="rId3"/>
              </a:rPr>
              <a:t> </a:t>
            </a:r>
            <a:r>
              <a:rPr sz="2600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  <a:hlinkClick r:id="rId3"/>
              </a:rPr>
              <a:t>www.qrz.com/db/W4PHS</a:t>
            </a:r>
            <a:endParaRPr sz="2600" dirty="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609612"/>
            <a:ext cx="3886200" cy="11870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Amateur Radio Safety Foundation,</a:t>
            </a:r>
            <a:r>
              <a:rPr spc="-130" dirty="0"/>
              <a:t> </a:t>
            </a:r>
            <a:r>
              <a:rPr spc="-5" dirty="0"/>
              <a:t>Inc.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857758"/>
            <a:ext cx="29425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What </a:t>
            </a:r>
            <a:r>
              <a:rPr dirty="0"/>
              <a:t>is</a:t>
            </a:r>
            <a:r>
              <a:rPr spc="-85" dirty="0"/>
              <a:t> </a:t>
            </a:r>
            <a:r>
              <a:rPr dirty="0"/>
              <a:t>Winlink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Amateur Radio Safety Foundation,</a:t>
            </a:r>
            <a:r>
              <a:rPr spc="-130" dirty="0"/>
              <a:t> </a:t>
            </a:r>
            <a:r>
              <a:rPr spc="-5" dirty="0"/>
              <a:t>Inc.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61246"/>
            <a:ext cx="7971155" cy="459930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300"/>
              </a:spcBef>
              <a:buClr>
                <a:srgbClr val="D2DA79"/>
              </a:buClr>
              <a:buSzPct val="93750"/>
              <a:buFont typeface="Wingdings"/>
              <a:buChar char=""/>
              <a:tabLst>
                <a:tab pos="287020" algn="l"/>
              </a:tabLst>
            </a:pPr>
            <a:r>
              <a:rPr sz="2400" spc="-30" dirty="0">
                <a:solidFill>
                  <a:srgbClr val="FFFFFF"/>
                </a:solidFill>
                <a:latin typeface="Constantia"/>
                <a:cs typeface="Constantia"/>
              </a:rPr>
              <a:t>Worldwide</a:t>
            </a:r>
            <a:r>
              <a:rPr sz="24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system</a:t>
            </a:r>
            <a:r>
              <a:rPr sz="2400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for</a:t>
            </a:r>
            <a:r>
              <a:rPr sz="2400" spc="-1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sending/receiving</a:t>
            </a:r>
            <a:r>
              <a:rPr sz="24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e-mail</a:t>
            </a:r>
            <a:r>
              <a:rPr sz="24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via</a:t>
            </a:r>
            <a:r>
              <a:rPr sz="24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radio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1200"/>
              </a:spcBef>
              <a:buClr>
                <a:srgbClr val="D2DA79"/>
              </a:buClr>
              <a:buSzPct val="93750"/>
              <a:buFont typeface="Wingdings"/>
              <a:buChar char=""/>
              <a:tabLst>
                <a:tab pos="287020" algn="l"/>
              </a:tabLst>
            </a:pP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Provides</a:t>
            </a:r>
            <a:r>
              <a:rPr sz="2400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e-mail</a:t>
            </a:r>
            <a:r>
              <a:rPr sz="2400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from</a:t>
            </a:r>
            <a:r>
              <a:rPr sz="24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almost</a:t>
            </a:r>
            <a:r>
              <a:rPr sz="24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anywhere</a:t>
            </a:r>
            <a:r>
              <a:rPr sz="2400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sz="24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2400" spc="-1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world.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1200"/>
              </a:spcBef>
              <a:buClr>
                <a:srgbClr val="D2DA79"/>
              </a:buClr>
              <a:buSzPct val="93750"/>
              <a:buFont typeface="Wingdings"/>
              <a:buChar char=""/>
              <a:tabLst>
                <a:tab pos="287020" algn="l"/>
              </a:tabLst>
            </a:pP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Mature,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well-tested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and full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featured</a:t>
            </a:r>
            <a:r>
              <a:rPr sz="2400" spc="-20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system.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1205"/>
              </a:spcBef>
              <a:buClr>
                <a:srgbClr val="D2DA79"/>
              </a:buClr>
              <a:buSzPct val="93750"/>
              <a:buFont typeface="Wingdings"/>
              <a:buChar char=""/>
              <a:tabLst>
                <a:tab pos="287020" algn="l"/>
              </a:tabLst>
            </a:pP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Adopted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for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contingency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communication </a:t>
            </a:r>
            <a:r>
              <a:rPr sz="2400" spc="-20" dirty="0">
                <a:solidFill>
                  <a:srgbClr val="FFFFFF"/>
                </a:solidFill>
                <a:latin typeface="Constantia"/>
                <a:cs typeface="Constantia"/>
              </a:rPr>
              <a:t>by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many</a:t>
            </a:r>
            <a:r>
              <a:rPr sz="2400" spc="-3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federal,</a:t>
            </a:r>
            <a:endParaRPr sz="2400">
              <a:latin typeface="Constantia"/>
              <a:cs typeface="Constantia"/>
            </a:endParaRPr>
          </a:p>
          <a:p>
            <a:pPr marL="286385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state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and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county </a:t>
            </a:r>
            <a:r>
              <a:rPr sz="2400" spc="-20" dirty="0">
                <a:solidFill>
                  <a:srgbClr val="FFFFFF"/>
                </a:solidFill>
                <a:latin typeface="Constantia"/>
                <a:cs typeface="Constantia"/>
              </a:rPr>
              <a:t>government</a:t>
            </a:r>
            <a:r>
              <a:rPr sz="2400" spc="-3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agencies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1200"/>
              </a:spcBef>
              <a:buClr>
                <a:srgbClr val="D2DA79"/>
              </a:buClr>
              <a:buSzPct val="93750"/>
              <a:buFont typeface="Wingdings"/>
              <a:buChar char=""/>
              <a:tabLst>
                <a:tab pos="287020" algn="l"/>
              </a:tabLst>
            </a:pP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Used by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National Guard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(14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units in</a:t>
            </a:r>
            <a:r>
              <a:rPr sz="2400" spc="-2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onstantia"/>
                <a:cs typeface="Constantia"/>
              </a:rPr>
              <a:t>Tennessee)</a:t>
            </a:r>
            <a:endParaRPr sz="24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1200"/>
              </a:spcBef>
              <a:buClr>
                <a:srgbClr val="D2DA79"/>
              </a:buClr>
              <a:buSzPct val="93750"/>
              <a:buFont typeface="Wingdings"/>
              <a:buChar char=""/>
              <a:tabLst>
                <a:tab pos="287020" algn="l"/>
              </a:tabLst>
            </a:pP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Used by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infrastructure-critical NGOs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such as</a:t>
            </a:r>
            <a:r>
              <a:rPr sz="2400" spc="-3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International 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&amp;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American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Red Cross,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Southern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Baptist Disaster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Relief, 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DHS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Tiered </a:t>
            </a:r>
            <a:r>
              <a:rPr sz="2400" spc="-35" dirty="0">
                <a:solidFill>
                  <a:srgbClr val="FFFFFF"/>
                </a:solidFill>
                <a:latin typeface="Constantia"/>
                <a:cs typeface="Constantia"/>
              </a:rPr>
              <a:t>AT&amp;T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Disaster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Response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&amp; </a:t>
            </a:r>
            <a:r>
              <a:rPr sz="2400" spc="-45" dirty="0">
                <a:solidFill>
                  <a:srgbClr val="FFFFFF"/>
                </a:solidFill>
                <a:latin typeface="Constantia"/>
                <a:cs typeface="Constantia"/>
              </a:rPr>
              <a:t>Recovery, </a:t>
            </a:r>
            <a:r>
              <a:rPr sz="2400" spc="-20" dirty="0">
                <a:solidFill>
                  <a:srgbClr val="FFFFFF"/>
                </a:solidFill>
                <a:latin typeface="Constantia"/>
                <a:cs typeface="Constantia"/>
              </a:rPr>
              <a:t>FedEx, 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Bridgestone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Emergency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Response </a:t>
            </a:r>
            <a:r>
              <a:rPr sz="2400" spc="-45" dirty="0">
                <a:solidFill>
                  <a:srgbClr val="FFFFFF"/>
                </a:solidFill>
                <a:latin typeface="Constantia"/>
                <a:cs typeface="Constantia"/>
              </a:rPr>
              <a:t>Team,</a:t>
            </a:r>
            <a:r>
              <a:rPr sz="2400" spc="-2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etc.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93749"/>
            <a:ext cx="54070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Primary Winlink</a:t>
            </a:r>
            <a:r>
              <a:rPr sz="4000" spc="-35" dirty="0"/>
              <a:t> </a:t>
            </a:r>
            <a:r>
              <a:rPr sz="4000" spc="-20" dirty="0"/>
              <a:t>Networks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Amateur Radio Safety Foundation,</a:t>
            </a:r>
            <a:r>
              <a:rPr spc="-130" dirty="0"/>
              <a:t> </a:t>
            </a:r>
            <a:r>
              <a:rPr spc="-5" dirty="0"/>
              <a:t>Inc.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2214"/>
            <a:ext cx="8072755" cy="45446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260985" indent="-274320">
              <a:lnSpc>
                <a:spcPct val="100000"/>
              </a:lnSpc>
              <a:spcBef>
                <a:spcPts val="105"/>
              </a:spcBef>
              <a:buClr>
                <a:srgbClr val="D2DA79"/>
              </a:buClr>
              <a:buSzPct val="94230"/>
              <a:buFont typeface="Wingdings"/>
              <a:buChar char=""/>
              <a:tabLst>
                <a:tab pos="287020" algn="l"/>
                <a:tab pos="1447165" algn="l"/>
                <a:tab pos="2455545" algn="l"/>
                <a:tab pos="4063365" algn="l"/>
              </a:tabLst>
            </a:pP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Amateur</a:t>
            </a:r>
            <a:r>
              <a:rPr sz="2600" b="1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Constantia"/>
                <a:cs typeface="Constantia"/>
              </a:rPr>
              <a:t>(“ham”)</a:t>
            </a:r>
            <a:r>
              <a:rPr sz="2600" b="1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radio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.	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Over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10,000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amateur</a:t>
            </a:r>
            <a:r>
              <a:rPr sz="2600" spc="-4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users 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are</a:t>
            </a:r>
            <a:r>
              <a:rPr sz="260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registered.	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Winlink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is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used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by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most off-shore 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sailors.	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Operates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within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the international amateur 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radio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frequency</a:t>
            </a:r>
            <a:r>
              <a:rPr sz="2600" spc="-1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space.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D2DA79"/>
              </a:buClr>
              <a:buSzPct val="94230"/>
              <a:buFont typeface="Wingdings"/>
              <a:buChar char=""/>
              <a:tabLst>
                <a:tab pos="287020" algn="l"/>
              </a:tabLst>
            </a:pP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SHARES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– 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Federal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system providing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HF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radio 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contingency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communication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for federal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agencies. 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SHARES</a:t>
            </a:r>
            <a:r>
              <a:rPr sz="26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operates</a:t>
            </a:r>
            <a:r>
              <a:rPr sz="2600" spc="-1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on</a:t>
            </a:r>
            <a:r>
              <a:rPr sz="26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NTIS,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federal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frequencies</a:t>
            </a:r>
            <a:r>
              <a:rPr sz="26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that</a:t>
            </a:r>
            <a:r>
              <a:rPr sz="2600" spc="-1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are 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not</a:t>
            </a:r>
            <a:r>
              <a:rPr sz="2600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part</a:t>
            </a:r>
            <a:r>
              <a:rPr sz="2600" spc="-1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2600" spc="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2600" spc="-1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amateur</a:t>
            </a:r>
            <a:r>
              <a:rPr sz="2600" spc="-1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radio</a:t>
            </a:r>
            <a:r>
              <a:rPr sz="26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frequency</a:t>
            </a:r>
            <a:r>
              <a:rPr sz="2600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space.</a:t>
            </a:r>
            <a:endParaRPr sz="2600">
              <a:latin typeface="Constantia"/>
              <a:cs typeface="Constantia"/>
            </a:endParaRPr>
          </a:p>
          <a:p>
            <a:pPr marL="286385" marR="624840" indent="-274320">
              <a:lnSpc>
                <a:spcPct val="100000"/>
              </a:lnSpc>
              <a:spcBef>
                <a:spcPts val="630"/>
              </a:spcBef>
              <a:buClr>
                <a:srgbClr val="D2DA79"/>
              </a:buClr>
              <a:buSzPct val="94230"/>
              <a:buFont typeface="Wingdings"/>
              <a:buChar char=""/>
              <a:tabLst>
                <a:tab pos="287020" algn="l"/>
              </a:tabLst>
            </a:pP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MARS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– Military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Auxiliary Radio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Service.</a:t>
            </a:r>
            <a:r>
              <a:rPr sz="2600" spc="-2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Provides  contingency communication for </a:t>
            </a:r>
            <a:r>
              <a:rPr sz="2600" spc="-40" dirty="0">
                <a:solidFill>
                  <a:srgbClr val="FFFFFF"/>
                </a:solidFill>
                <a:latin typeface="Constantia"/>
                <a:cs typeface="Constantia"/>
              </a:rPr>
              <a:t>U.S.</a:t>
            </a:r>
            <a:r>
              <a:rPr sz="2600" spc="-3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30" dirty="0">
                <a:solidFill>
                  <a:srgbClr val="FFFFFF"/>
                </a:solidFill>
                <a:latin typeface="Constantia"/>
                <a:cs typeface="Constantia"/>
              </a:rPr>
              <a:t>military.</a:t>
            </a:r>
            <a:endParaRPr sz="2600">
              <a:latin typeface="Constantia"/>
              <a:cs typeface="Constantia"/>
            </a:endParaRPr>
          </a:p>
          <a:p>
            <a:pPr marL="286385">
              <a:lnSpc>
                <a:spcPct val="100000"/>
              </a:lnSpc>
            </a:pP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Operates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in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NTIS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MARS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radio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frequency</a:t>
            </a:r>
            <a:r>
              <a:rPr sz="2600" spc="-3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space.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69365"/>
            <a:ext cx="820165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/>
              <a:t>Disaster </a:t>
            </a:r>
            <a:r>
              <a:rPr sz="3200" spc="-10" dirty="0"/>
              <a:t>Assessment Picture </a:t>
            </a:r>
            <a:r>
              <a:rPr sz="3200" dirty="0"/>
              <a:t>– </a:t>
            </a:r>
            <a:r>
              <a:rPr sz="3200" spc="-15" dirty="0"/>
              <a:t>Kentucky </a:t>
            </a:r>
            <a:r>
              <a:rPr sz="3200" dirty="0"/>
              <a:t>Ice</a:t>
            </a:r>
            <a:r>
              <a:rPr sz="3200" spc="80" dirty="0"/>
              <a:t> </a:t>
            </a:r>
            <a:r>
              <a:rPr sz="3200" spc="-10" dirty="0"/>
              <a:t>Storm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28600" y="1447800"/>
            <a:ext cx="4935093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44256" y="5221223"/>
            <a:ext cx="574548" cy="566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80476" y="5221223"/>
            <a:ext cx="396240" cy="566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12079" y="5821679"/>
            <a:ext cx="359663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61228" y="1312625"/>
            <a:ext cx="3648075" cy="429387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Kentucky </a:t>
            </a:r>
            <a:r>
              <a:rPr sz="2000" b="1" spc="-25" dirty="0">
                <a:solidFill>
                  <a:srgbClr val="FFFFFF"/>
                </a:solidFill>
                <a:latin typeface="Constantia"/>
                <a:cs typeface="Constantia"/>
              </a:rPr>
              <a:t>Ice </a:t>
            </a:r>
            <a:r>
              <a:rPr sz="2000" b="1" spc="-10" dirty="0">
                <a:solidFill>
                  <a:srgbClr val="FFFFFF"/>
                </a:solidFill>
                <a:latin typeface="Constantia"/>
                <a:cs typeface="Constantia"/>
              </a:rPr>
              <a:t>Storm</a:t>
            </a:r>
            <a:r>
              <a:rPr sz="2000" b="1" spc="-1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2009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  <a:tabLst>
                <a:tab pos="2581910" algn="l"/>
              </a:tabLst>
            </a:pPr>
            <a:r>
              <a:rPr sz="2000" spc="-5" dirty="0">
                <a:solidFill>
                  <a:srgbClr val="FFFFFF"/>
                </a:solidFill>
                <a:latin typeface="Constantia"/>
                <a:cs typeface="Constantia"/>
              </a:rPr>
              <a:t>Cell,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Land-line</a:t>
            </a:r>
            <a:r>
              <a:rPr sz="20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r>
              <a:rPr sz="2000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onstantia"/>
                <a:cs typeface="Constantia"/>
              </a:rPr>
              <a:t>Fax?	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NO!</a:t>
            </a:r>
            <a:endParaRPr sz="2000">
              <a:latin typeface="Constantia"/>
              <a:cs typeface="Constantia"/>
            </a:endParaRPr>
          </a:p>
          <a:p>
            <a:pPr marL="163195" indent="-151130">
              <a:lnSpc>
                <a:spcPct val="100000"/>
              </a:lnSpc>
              <a:spcBef>
                <a:spcPts val="1200"/>
              </a:spcBef>
              <a:buChar char="-"/>
              <a:tabLst>
                <a:tab pos="163830" algn="l"/>
              </a:tabLst>
            </a:pPr>
            <a:r>
              <a:rPr sz="2000" spc="-5" dirty="0">
                <a:solidFill>
                  <a:srgbClr val="FFFFFF"/>
                </a:solidFill>
                <a:latin typeface="Constantia"/>
                <a:cs typeface="Constantia"/>
              </a:rPr>
              <a:t>Air </a:t>
            </a:r>
            <a:r>
              <a:rPr sz="2000" spc="-10" dirty="0">
                <a:solidFill>
                  <a:srgbClr val="FFFFFF"/>
                </a:solidFill>
                <a:latin typeface="Constantia"/>
                <a:cs typeface="Constantia"/>
              </a:rPr>
              <a:t>Card?</a:t>
            </a:r>
            <a:r>
              <a:rPr sz="2000" spc="4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NO!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3105150" algn="l"/>
              </a:tabLst>
            </a:pP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-Public </a:t>
            </a:r>
            <a:r>
              <a:rPr sz="2000" spc="-30" dirty="0">
                <a:solidFill>
                  <a:srgbClr val="FFFFFF"/>
                </a:solidFill>
                <a:latin typeface="Constantia"/>
                <a:cs typeface="Constantia"/>
              </a:rPr>
              <a:t>Safety,</a:t>
            </a:r>
            <a:r>
              <a:rPr sz="2000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onstantia"/>
                <a:cs typeface="Constantia"/>
              </a:rPr>
              <a:t>Mutual</a:t>
            </a:r>
            <a:r>
              <a:rPr sz="2000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nstantia"/>
                <a:cs typeface="Constantia"/>
              </a:rPr>
              <a:t>Aid?	NO!</a:t>
            </a:r>
            <a:endParaRPr sz="2000">
              <a:latin typeface="Constantia"/>
              <a:cs typeface="Constantia"/>
            </a:endParaRPr>
          </a:p>
          <a:p>
            <a:pPr marL="167640" indent="-155575">
              <a:lnSpc>
                <a:spcPct val="100000"/>
              </a:lnSpc>
              <a:spcBef>
                <a:spcPts val="1200"/>
              </a:spcBef>
              <a:buChar char="-"/>
              <a:tabLst>
                <a:tab pos="168275" algn="l"/>
              </a:tabLst>
            </a:pPr>
            <a:r>
              <a:rPr sz="2000" spc="-15" dirty="0">
                <a:solidFill>
                  <a:srgbClr val="FFFFFF"/>
                </a:solidFill>
                <a:latin typeface="Constantia"/>
                <a:cs typeface="Constantia"/>
              </a:rPr>
              <a:t>Satellite/Microwave?</a:t>
            </a:r>
            <a:r>
              <a:rPr sz="2000" spc="4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NO!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5" dirty="0">
                <a:solidFill>
                  <a:srgbClr val="FFFFFF"/>
                </a:solidFill>
                <a:latin typeface="Constantia"/>
                <a:cs typeface="Constantia"/>
              </a:rPr>
              <a:t>-Winlink Radio</a:t>
            </a:r>
            <a:r>
              <a:rPr sz="20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nstantia"/>
                <a:cs typeface="Constantia"/>
              </a:rPr>
              <a:t>E-Mail?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i="1" spc="-40" dirty="0">
                <a:solidFill>
                  <a:srgbClr val="FFFFFF"/>
                </a:solidFill>
                <a:latin typeface="Constantia"/>
                <a:cs typeface="Constantia"/>
              </a:rPr>
              <a:t>Yes! </a:t>
            </a:r>
            <a:r>
              <a:rPr sz="2000" i="1" spc="-15" dirty="0">
                <a:solidFill>
                  <a:srgbClr val="FFFFFF"/>
                </a:solidFill>
                <a:latin typeface="Constantia"/>
                <a:cs typeface="Constantia"/>
              </a:rPr>
              <a:t>Mobile </a:t>
            </a:r>
            <a:r>
              <a:rPr sz="2000" i="1" spc="-5" dirty="0">
                <a:solidFill>
                  <a:srgbClr val="FFFFFF"/>
                </a:solidFill>
                <a:latin typeface="Constantia"/>
                <a:cs typeface="Constantia"/>
              </a:rPr>
              <a:t>from </a:t>
            </a:r>
            <a:r>
              <a:rPr sz="2000" i="1" dirty="0">
                <a:solidFill>
                  <a:srgbClr val="FFFFFF"/>
                </a:solidFill>
                <a:latin typeface="Constantia"/>
                <a:cs typeface="Constantia"/>
              </a:rPr>
              <a:t>a </a:t>
            </a:r>
            <a:r>
              <a:rPr sz="2000" i="1" spc="-5" dirty="0">
                <a:solidFill>
                  <a:srgbClr val="FFFFFF"/>
                </a:solidFill>
                <a:latin typeface="Constantia"/>
                <a:cs typeface="Constantia"/>
              </a:rPr>
              <a:t>TEMA</a:t>
            </a:r>
            <a:r>
              <a:rPr sz="2000" i="1" spc="-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Constantia"/>
                <a:cs typeface="Constantia"/>
              </a:rPr>
              <a:t>vehicle.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i="1" spc="-5" dirty="0">
                <a:solidFill>
                  <a:srgbClr val="FFFFFF"/>
                </a:solidFill>
                <a:latin typeface="Constantia"/>
                <a:cs typeface="Constantia"/>
              </a:rPr>
              <a:t>This </a:t>
            </a:r>
            <a:r>
              <a:rPr sz="2000" i="1" spc="-10" dirty="0">
                <a:solidFill>
                  <a:srgbClr val="FFFFFF"/>
                </a:solidFill>
                <a:latin typeface="Constantia"/>
                <a:cs typeface="Constantia"/>
              </a:rPr>
              <a:t>picture </a:t>
            </a:r>
            <a:r>
              <a:rPr sz="2000" i="1" spc="-15" dirty="0">
                <a:solidFill>
                  <a:srgbClr val="FFFFFF"/>
                </a:solidFill>
                <a:latin typeface="Constantia"/>
                <a:cs typeface="Constantia"/>
              </a:rPr>
              <a:t>was </a:t>
            </a:r>
            <a:r>
              <a:rPr sz="2000" i="1" spc="-5" dirty="0">
                <a:solidFill>
                  <a:srgbClr val="FFFFFF"/>
                </a:solidFill>
                <a:latin typeface="Constantia"/>
                <a:cs typeface="Constantia"/>
              </a:rPr>
              <a:t>one of </a:t>
            </a:r>
            <a:r>
              <a:rPr sz="2000" i="1" spc="-10" dirty="0">
                <a:solidFill>
                  <a:srgbClr val="FFFFFF"/>
                </a:solidFill>
                <a:latin typeface="Constantia"/>
                <a:cs typeface="Constantia"/>
              </a:rPr>
              <a:t>several  </a:t>
            </a:r>
            <a:r>
              <a:rPr sz="2000" i="1" spc="-5" dirty="0">
                <a:solidFill>
                  <a:srgbClr val="FFFFFF"/>
                </a:solidFill>
                <a:latin typeface="Constantia"/>
                <a:cs typeface="Constantia"/>
              </a:rPr>
              <a:t>sent </a:t>
            </a:r>
            <a:r>
              <a:rPr sz="2000" i="1" spc="-15" dirty="0">
                <a:solidFill>
                  <a:srgbClr val="FFFFFF"/>
                </a:solidFill>
                <a:latin typeface="Constantia"/>
                <a:cs typeface="Constantia"/>
              </a:rPr>
              <a:t>by </a:t>
            </a:r>
            <a:r>
              <a:rPr sz="2000" i="1" spc="-5" dirty="0">
                <a:solidFill>
                  <a:srgbClr val="FFFFFF"/>
                </a:solidFill>
                <a:latin typeface="Constantia"/>
                <a:cs typeface="Constantia"/>
              </a:rPr>
              <a:t>TEMA mobile </a:t>
            </a:r>
            <a:r>
              <a:rPr sz="2000" i="1" spc="-15" dirty="0">
                <a:solidFill>
                  <a:srgbClr val="FFFFFF"/>
                </a:solidFill>
                <a:latin typeface="Constantia"/>
                <a:cs typeface="Constantia"/>
              </a:rPr>
              <a:t>through the  </a:t>
            </a:r>
            <a:r>
              <a:rPr sz="2000" i="1" spc="-5" dirty="0">
                <a:solidFill>
                  <a:srgbClr val="FFFFFF"/>
                </a:solidFill>
                <a:latin typeface="Constantia"/>
                <a:cs typeface="Constantia"/>
              </a:rPr>
              <a:t>Winlink radio </a:t>
            </a:r>
            <a:r>
              <a:rPr sz="2000" i="1" dirty="0">
                <a:solidFill>
                  <a:srgbClr val="FFFFFF"/>
                </a:solidFill>
                <a:latin typeface="Constantia"/>
                <a:cs typeface="Constantia"/>
              </a:rPr>
              <a:t>email </a:t>
            </a:r>
            <a:r>
              <a:rPr sz="2000" i="1" spc="-5" dirty="0">
                <a:solidFill>
                  <a:srgbClr val="FFFFFF"/>
                </a:solidFill>
                <a:latin typeface="Constantia"/>
                <a:cs typeface="Constantia"/>
              </a:rPr>
              <a:t>system</a:t>
            </a:r>
            <a:r>
              <a:rPr sz="2000" i="1" spc="-5" dirty="0">
                <a:solidFill>
                  <a:srgbClr val="006FC0"/>
                </a:solidFill>
                <a:latin typeface="Constantia"/>
                <a:cs typeface="Constantia"/>
              </a:rPr>
              <a:t>.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Amateur Radio Safety Foundation,</a:t>
            </a:r>
            <a:r>
              <a:rPr spc="-130" dirty="0"/>
              <a:t> </a:t>
            </a:r>
            <a:r>
              <a:rPr spc="-5" dirty="0"/>
              <a:t>Inc.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29158"/>
            <a:ext cx="6316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What </a:t>
            </a:r>
            <a:r>
              <a:rPr dirty="0"/>
              <a:t>Winlink </a:t>
            </a:r>
            <a:r>
              <a:rPr spc="-30" dirty="0"/>
              <a:t>Offers </a:t>
            </a:r>
            <a:r>
              <a:rPr spc="-25" dirty="0"/>
              <a:t>for</a:t>
            </a:r>
            <a:r>
              <a:rPr spc="-135" dirty="0"/>
              <a:t> </a:t>
            </a:r>
            <a:r>
              <a:rPr spc="-5" dirty="0"/>
              <a:t>EmComm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Amateur Radio Safety Foundation,</a:t>
            </a:r>
            <a:r>
              <a:rPr spc="-130" dirty="0"/>
              <a:t> </a:t>
            </a:r>
            <a:r>
              <a:rPr spc="-5" dirty="0"/>
              <a:t>Inc.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50774"/>
            <a:ext cx="8041640" cy="496633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D2DA79"/>
              </a:buClr>
              <a:buSzPct val="94230"/>
              <a:buFont typeface="Wingdings"/>
              <a:buChar char=""/>
              <a:tabLst>
                <a:tab pos="287020" algn="l"/>
              </a:tabLst>
            </a:pP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Reliability,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Accuracy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sz="2600" spc="-1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Flexibility:</a:t>
            </a:r>
            <a:endParaRPr sz="26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85"/>
              </a:spcBef>
              <a:buClr>
                <a:srgbClr val="717BA2"/>
              </a:buClr>
              <a:buSzPct val="85416"/>
              <a:buFont typeface="Wingdings"/>
              <a:buChar char=""/>
              <a:tabLst>
                <a:tab pos="653415" algn="l"/>
              </a:tabLst>
            </a:pP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High</a:t>
            </a:r>
            <a:r>
              <a:rPr sz="2400" spc="-4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reliability (99.99%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availability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for </a:t>
            </a:r>
            <a:r>
              <a:rPr sz="2400" spc="-20" dirty="0">
                <a:solidFill>
                  <a:srgbClr val="FFFFFF"/>
                </a:solidFill>
                <a:latin typeface="Constantia"/>
                <a:cs typeface="Constantia"/>
              </a:rPr>
              <a:t>15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years)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80"/>
              </a:spcBef>
              <a:buClr>
                <a:srgbClr val="717BA2"/>
              </a:buClr>
              <a:buSzPct val="85416"/>
              <a:buFont typeface="Wingdings"/>
              <a:buChar char=""/>
              <a:tabLst>
                <a:tab pos="653415" algn="l"/>
              </a:tabLst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100% </a:t>
            </a:r>
            <a:r>
              <a:rPr sz="2400" spc="-20" dirty="0">
                <a:solidFill>
                  <a:srgbClr val="FFFFFF"/>
                </a:solidFill>
                <a:latin typeface="Constantia"/>
                <a:cs typeface="Constantia"/>
              </a:rPr>
              <a:t>accurate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message</a:t>
            </a:r>
            <a:r>
              <a:rPr sz="2400" spc="-20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transmissions.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75"/>
              </a:spcBef>
              <a:buClr>
                <a:srgbClr val="717BA2"/>
              </a:buClr>
              <a:buSzPct val="85416"/>
              <a:buFont typeface="Wingdings"/>
              <a:buChar char=""/>
              <a:tabLst>
                <a:tab pos="653415" algn="l"/>
              </a:tabLst>
            </a:pP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Radio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connection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bridge </a:t>
            </a:r>
            <a:r>
              <a:rPr sz="2400" spc="-20" dirty="0">
                <a:solidFill>
                  <a:srgbClr val="FFFFFF"/>
                </a:solidFill>
                <a:latin typeface="Constantia"/>
                <a:cs typeface="Constantia"/>
              </a:rPr>
              <a:t>to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Internet</a:t>
            </a:r>
            <a:r>
              <a:rPr sz="2400" spc="-3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e-mail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75"/>
              </a:spcBef>
              <a:buClr>
                <a:srgbClr val="717BA2"/>
              </a:buClr>
              <a:buSzPct val="85416"/>
              <a:buFont typeface="Wingdings"/>
              <a:buChar char=""/>
              <a:tabLst>
                <a:tab pos="653415" algn="l"/>
              </a:tabLst>
            </a:pP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Radio-only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store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and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forward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without</a:t>
            </a:r>
            <a:r>
              <a:rPr sz="2400" spc="-3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Internet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80"/>
              </a:spcBef>
              <a:buClr>
                <a:srgbClr val="717BA2"/>
              </a:buClr>
              <a:buSzPct val="85416"/>
              <a:buFont typeface="Wingdings"/>
              <a:buChar char=""/>
              <a:tabLst>
                <a:tab pos="653415" algn="l"/>
              </a:tabLst>
            </a:pP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Peer-to-peer connections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between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radio</a:t>
            </a:r>
            <a:r>
              <a:rPr sz="2400" spc="-3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end-users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75"/>
              </a:spcBef>
              <a:buClr>
                <a:srgbClr val="717BA2"/>
              </a:buClr>
              <a:buSzPct val="85416"/>
              <a:buFont typeface="Wingdings"/>
              <a:buChar char=""/>
              <a:tabLst>
                <a:tab pos="653415" algn="l"/>
              </a:tabLst>
            </a:pPr>
            <a:r>
              <a:rPr sz="2400" spc="-25" dirty="0">
                <a:solidFill>
                  <a:srgbClr val="FFFFFF"/>
                </a:solidFill>
                <a:latin typeface="Constantia"/>
                <a:cs typeface="Constantia"/>
              </a:rPr>
              <a:t>Various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levels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of security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including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message</a:t>
            </a:r>
            <a:r>
              <a:rPr sz="2400" spc="-3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encryption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D2DA79"/>
              </a:buClr>
              <a:buSzPct val="94230"/>
              <a:buFont typeface="Wingdings"/>
              <a:buChar char=""/>
              <a:tabLst>
                <a:tab pos="287020" algn="l"/>
                <a:tab pos="2773045" algn="l"/>
              </a:tabLst>
            </a:pP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Interoperability:	Connect different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types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2600" spc="-3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systems</a:t>
            </a:r>
            <a:endParaRPr sz="2600">
              <a:latin typeface="Constantia"/>
              <a:cs typeface="Constantia"/>
            </a:endParaRPr>
          </a:p>
          <a:p>
            <a:pPr marL="927100" lvl="1" indent="-247650">
              <a:lnSpc>
                <a:spcPct val="100000"/>
              </a:lnSpc>
              <a:spcBef>
                <a:spcPts val="580"/>
              </a:spcBef>
              <a:buClr>
                <a:srgbClr val="9FB8CD"/>
              </a:buClr>
              <a:buSzPct val="68750"/>
              <a:buFont typeface="Wingdings"/>
              <a:buChar char=""/>
              <a:tabLst>
                <a:tab pos="927100" algn="l"/>
                <a:tab pos="927735" algn="l"/>
              </a:tabLst>
            </a:pP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Bridge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different radio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capabilities</a:t>
            </a:r>
            <a:r>
              <a:rPr sz="2400" spc="-3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(VHF/UHF/HF)</a:t>
            </a:r>
            <a:endParaRPr sz="2400">
              <a:latin typeface="Constantia"/>
              <a:cs typeface="Constantia"/>
            </a:endParaRPr>
          </a:p>
          <a:p>
            <a:pPr marL="927100" lvl="1" indent="-247650">
              <a:lnSpc>
                <a:spcPct val="100000"/>
              </a:lnSpc>
              <a:spcBef>
                <a:spcPts val="580"/>
              </a:spcBef>
              <a:buClr>
                <a:srgbClr val="9FB8CD"/>
              </a:buClr>
              <a:buSzPct val="68750"/>
              <a:buFont typeface="Wingdings"/>
              <a:buChar char=""/>
              <a:tabLst>
                <a:tab pos="927100" algn="l"/>
                <a:tab pos="927735" algn="l"/>
              </a:tabLst>
            </a:pP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Bridge protocols: </a:t>
            </a:r>
            <a:r>
              <a:rPr sz="2400" spc="-40" dirty="0">
                <a:solidFill>
                  <a:srgbClr val="FFFFFF"/>
                </a:solidFill>
                <a:latin typeface="Constantia"/>
                <a:cs typeface="Constantia"/>
              </a:rPr>
              <a:t>Pactor, </a:t>
            </a:r>
            <a:r>
              <a:rPr sz="2400" spc="-30" dirty="0">
                <a:solidFill>
                  <a:srgbClr val="FFFFFF"/>
                </a:solidFill>
                <a:latin typeface="Constantia"/>
                <a:cs typeface="Constantia"/>
              </a:rPr>
              <a:t>Winmor,</a:t>
            </a:r>
            <a:r>
              <a:rPr sz="2400" spc="-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Packet.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15"/>
              </a:spcBef>
              <a:buClr>
                <a:srgbClr val="D2DA79"/>
              </a:buClr>
              <a:buSzPct val="94230"/>
              <a:buFont typeface="Wingdings"/>
              <a:buChar char=""/>
              <a:tabLst>
                <a:tab pos="287020" algn="l"/>
              </a:tabLst>
            </a:pP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Geographical dispersion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and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redundancy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for</a:t>
            </a:r>
            <a:r>
              <a:rPr sz="2600" spc="-4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reliability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93165"/>
            <a:ext cx="68472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What Winlink </a:t>
            </a:r>
            <a:r>
              <a:rPr sz="3200" spc="-35" dirty="0"/>
              <a:t>Offers </a:t>
            </a:r>
            <a:r>
              <a:rPr sz="3200" spc="-30" dirty="0"/>
              <a:t>for </a:t>
            </a:r>
            <a:r>
              <a:rPr sz="3200" spc="-5" dirty="0"/>
              <a:t>EmComm</a:t>
            </a:r>
            <a:r>
              <a:rPr sz="3200" spc="110" dirty="0"/>
              <a:t> </a:t>
            </a:r>
            <a:r>
              <a:rPr sz="3200" spc="-10" dirty="0"/>
              <a:t>(more)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Amateur Radio Safety Foundation,</a:t>
            </a:r>
            <a:r>
              <a:rPr spc="-130" dirty="0"/>
              <a:t> </a:t>
            </a:r>
            <a:r>
              <a:rPr spc="-5" dirty="0"/>
              <a:t>Inc.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26974"/>
            <a:ext cx="8030209" cy="503936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D2DA79"/>
              </a:buClr>
              <a:buSzPct val="94230"/>
              <a:buFont typeface="Wingdings"/>
              <a:buChar char=""/>
              <a:tabLst>
                <a:tab pos="287020" algn="l"/>
              </a:tabLst>
            </a:pP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Standard e-mail format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with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many</a:t>
            </a:r>
            <a:r>
              <a:rPr sz="2600" spc="-3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features</a:t>
            </a:r>
            <a:endParaRPr sz="26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85"/>
              </a:spcBef>
              <a:buClr>
                <a:srgbClr val="717BA2"/>
              </a:buClr>
              <a:buSzPct val="85416"/>
              <a:buFont typeface="Wingdings"/>
              <a:buChar char=""/>
              <a:tabLst>
                <a:tab pos="653415" algn="l"/>
              </a:tabLst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Binary </a:t>
            </a:r>
            <a:r>
              <a:rPr sz="2400" spc="10" dirty="0">
                <a:solidFill>
                  <a:srgbClr val="FFFFFF"/>
                </a:solidFill>
                <a:latin typeface="Constantia"/>
                <a:cs typeface="Constantia"/>
              </a:rPr>
              <a:t>file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attachments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(pictures,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pdf,</a:t>
            </a:r>
            <a:r>
              <a:rPr sz="2400" spc="-3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spreadsheets)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80"/>
              </a:spcBef>
              <a:buClr>
                <a:srgbClr val="717BA2"/>
              </a:buClr>
              <a:buSzPct val="85416"/>
              <a:buFont typeface="Wingdings"/>
              <a:buChar char=""/>
              <a:tabLst>
                <a:tab pos="653415" algn="l"/>
              </a:tabLst>
            </a:pP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Automatic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message</a:t>
            </a:r>
            <a:r>
              <a:rPr sz="2400" spc="-1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compression/decompression</a:t>
            </a:r>
            <a:endParaRPr sz="2400">
              <a:latin typeface="Constantia"/>
              <a:cs typeface="Constantia"/>
            </a:endParaRPr>
          </a:p>
          <a:p>
            <a:pPr marL="652780" marR="325755" lvl="1" indent="-247650">
              <a:lnSpc>
                <a:spcPct val="100000"/>
              </a:lnSpc>
              <a:spcBef>
                <a:spcPts val="575"/>
              </a:spcBef>
              <a:buClr>
                <a:srgbClr val="717BA2"/>
              </a:buClr>
              <a:buSzPct val="85416"/>
              <a:buFont typeface="Wingdings"/>
              <a:buChar char=""/>
              <a:tabLst>
                <a:tab pos="653415" algn="l"/>
              </a:tabLst>
            </a:pP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Encrypted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attachments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using the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encryption</a:t>
            </a:r>
            <a:r>
              <a:rPr sz="2400" spc="-3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program  </a:t>
            </a:r>
            <a:r>
              <a:rPr sz="2400" spc="-25" dirty="0">
                <a:solidFill>
                  <a:srgbClr val="FFFFFF"/>
                </a:solidFill>
                <a:latin typeface="Constantia"/>
                <a:cs typeface="Constantia"/>
              </a:rPr>
              <a:t>you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choose. </a:t>
            </a:r>
            <a:r>
              <a:rPr sz="2400" spc="-20" dirty="0">
                <a:solidFill>
                  <a:srgbClr val="FFFFFF"/>
                </a:solidFill>
                <a:latin typeface="Constantia"/>
                <a:cs typeface="Constantia"/>
              </a:rPr>
              <a:t>No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need </a:t>
            </a:r>
            <a:r>
              <a:rPr sz="2400" spc="-20" dirty="0">
                <a:solidFill>
                  <a:srgbClr val="FFFFFF"/>
                </a:solidFill>
                <a:latin typeface="Constantia"/>
                <a:cs typeface="Constantia"/>
              </a:rPr>
              <a:t>to </a:t>
            </a:r>
            <a:r>
              <a:rPr sz="2400" spc="-25" dirty="0">
                <a:solidFill>
                  <a:srgbClr val="FFFFFF"/>
                </a:solidFill>
                <a:latin typeface="Constantia"/>
                <a:cs typeface="Constantia"/>
              </a:rPr>
              <a:t>convert </a:t>
            </a:r>
            <a:r>
              <a:rPr sz="2400" spc="-20" dirty="0">
                <a:solidFill>
                  <a:srgbClr val="FFFFFF"/>
                </a:solidFill>
                <a:latin typeface="Constantia"/>
                <a:cs typeface="Constantia"/>
              </a:rPr>
              <a:t>to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letter</a:t>
            </a:r>
            <a:r>
              <a:rPr sz="2400" spc="-4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groups.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15"/>
              </a:spcBef>
              <a:buClr>
                <a:srgbClr val="D2DA79"/>
              </a:buClr>
              <a:buSzPct val="94230"/>
              <a:buFont typeface="Wingdings"/>
              <a:buChar char=""/>
              <a:tabLst>
                <a:tab pos="287020" algn="l"/>
              </a:tabLst>
            </a:pP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Time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independence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and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frequency</a:t>
            </a:r>
            <a:r>
              <a:rPr sz="2600" spc="-3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agility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D2DA79"/>
              </a:buClr>
              <a:buSzPct val="94230"/>
              <a:buFont typeface="Wingdings"/>
              <a:buChar char=""/>
              <a:tabLst>
                <a:tab pos="287020" algn="l"/>
              </a:tabLst>
            </a:pP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Stores</a:t>
            </a:r>
            <a:r>
              <a:rPr sz="2600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messages</a:t>
            </a:r>
            <a:r>
              <a:rPr sz="26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for</a:t>
            </a:r>
            <a:r>
              <a:rPr sz="2600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pickup</a:t>
            </a:r>
            <a:r>
              <a:rPr sz="2600" spc="-1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at</a:t>
            </a:r>
            <a:r>
              <a:rPr sz="2600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6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later</a:t>
            </a:r>
            <a:r>
              <a:rPr sz="2600" spc="-1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time.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D2DA79"/>
              </a:buClr>
              <a:buSzPct val="94230"/>
              <a:buFont typeface="Wingdings"/>
              <a:buChar char=""/>
              <a:tabLst>
                <a:tab pos="287020" algn="l"/>
              </a:tabLst>
            </a:pP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Good operation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at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most</a:t>
            </a:r>
            <a:r>
              <a:rPr sz="2600" spc="-4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power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levels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D2DA79"/>
              </a:buClr>
              <a:buSzPct val="94230"/>
              <a:buFont typeface="Wingdings"/>
              <a:buChar char=""/>
              <a:tabLst>
                <a:tab pos="287020" algn="l"/>
              </a:tabLst>
            </a:pP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Not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limited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by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station-to-station</a:t>
            </a:r>
            <a:r>
              <a:rPr sz="2600" spc="-3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propagation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D2DA79"/>
              </a:buClr>
              <a:buSzPct val="94230"/>
              <a:buFont typeface="Wingdings"/>
              <a:buChar char=""/>
              <a:tabLst>
                <a:tab pos="287020" algn="l"/>
              </a:tabLst>
            </a:pP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Automatic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message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logging,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and ICS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report</a:t>
            </a:r>
            <a:r>
              <a:rPr sz="2600" spc="-3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generation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D2DA79"/>
              </a:buClr>
              <a:buSzPct val="94230"/>
              <a:buFont typeface="Wingdings"/>
              <a:buChar char=""/>
              <a:tabLst>
                <a:tab pos="287020" algn="l"/>
              </a:tabLst>
            </a:pP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Wide adoption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by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EmComm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related</a:t>
            </a:r>
            <a:r>
              <a:rPr sz="2600" spc="-4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agencies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8131" y="705358"/>
            <a:ext cx="5327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Winlink </a:t>
            </a:r>
            <a:r>
              <a:rPr spc="-30" dirty="0"/>
              <a:t>System</a:t>
            </a:r>
            <a:r>
              <a:rPr spc="-125" dirty="0"/>
              <a:t> </a:t>
            </a:r>
            <a:r>
              <a:rPr spc="-5" dirty="0"/>
              <a:t>Components</a:t>
            </a:r>
          </a:p>
        </p:txBody>
      </p:sp>
      <p:sp>
        <p:nvSpPr>
          <p:cNvPr id="3" name="object 3"/>
          <p:cNvSpPr/>
          <p:nvPr/>
        </p:nvSpPr>
        <p:spPr>
          <a:xfrm>
            <a:off x="364236" y="1997964"/>
            <a:ext cx="582168" cy="6583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3252" y="1985772"/>
            <a:ext cx="2336292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4236" y="2955035"/>
            <a:ext cx="615696" cy="658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3252" y="2942844"/>
            <a:ext cx="1312163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0032" y="2942844"/>
            <a:ext cx="3560064" cy="679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4236" y="3912108"/>
            <a:ext cx="608076" cy="6583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3252" y="3899915"/>
            <a:ext cx="5055108" cy="6797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461261"/>
            <a:ext cx="8013700" cy="4509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Hierarchal levels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the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Winlink</a:t>
            </a:r>
            <a:r>
              <a:rPr sz="2400" spc="-2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system:</a:t>
            </a:r>
            <a:endParaRPr sz="2400">
              <a:latin typeface="Constantia"/>
              <a:cs typeface="Constantia"/>
            </a:endParaRPr>
          </a:p>
          <a:p>
            <a:pPr marL="527685" marR="5080" indent="-515620">
              <a:lnSpc>
                <a:spcPct val="100000"/>
              </a:lnSpc>
              <a:spcBef>
                <a:spcPts val="1775"/>
              </a:spcBef>
              <a:buClr>
                <a:srgbClr val="D2DA79"/>
              </a:buClr>
              <a:buSzPct val="93750"/>
              <a:buAutoNum type="arabicPeriod"/>
              <a:tabLst>
                <a:tab pos="527685" algn="l"/>
                <a:tab pos="528320" algn="l"/>
              </a:tabLst>
            </a:pPr>
            <a:r>
              <a:rPr sz="2400" b="1" i="1" spc="-5" dirty="0">
                <a:solidFill>
                  <a:srgbClr val="FFFFFF"/>
                </a:solidFill>
                <a:latin typeface="Constantia"/>
                <a:cs typeface="Constantia"/>
              </a:rPr>
              <a:t>Client </a:t>
            </a:r>
            <a:r>
              <a:rPr sz="2400" b="1" i="1" spc="-15" dirty="0">
                <a:solidFill>
                  <a:srgbClr val="FFFFFF"/>
                </a:solidFill>
                <a:latin typeface="Constantia"/>
                <a:cs typeface="Constantia"/>
              </a:rPr>
              <a:t>system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–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Radio, computer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with Winlink</a:t>
            </a:r>
            <a:r>
              <a:rPr sz="2400" spc="-2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software, 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TNC</a:t>
            </a:r>
            <a:r>
              <a:rPr sz="2400" spc="-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(or</a:t>
            </a:r>
            <a:r>
              <a:rPr sz="2400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sound</a:t>
            </a:r>
            <a:r>
              <a:rPr sz="24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card)</a:t>
            </a:r>
            <a:r>
              <a:rPr sz="2400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sz="2400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nstantia"/>
                <a:cs typeface="Constantia"/>
              </a:rPr>
              <a:t>you,</a:t>
            </a:r>
            <a:r>
              <a:rPr sz="2400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2400" spc="-1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end-user!</a:t>
            </a:r>
            <a:endParaRPr sz="2400">
              <a:latin typeface="Constantia"/>
              <a:cs typeface="Constantia"/>
            </a:endParaRPr>
          </a:p>
          <a:p>
            <a:pPr marL="527685" indent="-515620">
              <a:lnSpc>
                <a:spcPct val="100000"/>
              </a:lnSpc>
              <a:spcBef>
                <a:spcPts val="1780"/>
              </a:spcBef>
              <a:buClr>
                <a:srgbClr val="D2DA79"/>
              </a:buClr>
              <a:buSzPct val="93750"/>
              <a:buAutoNum type="arabicPeriod"/>
              <a:tabLst>
                <a:tab pos="527685" algn="l"/>
                <a:tab pos="528320" algn="l"/>
              </a:tabLst>
            </a:pPr>
            <a:r>
              <a:rPr sz="2400" b="1" i="1" spc="-10" dirty="0">
                <a:solidFill>
                  <a:srgbClr val="FFFFFF"/>
                </a:solidFill>
                <a:latin typeface="Constantia"/>
                <a:cs typeface="Constantia"/>
              </a:rPr>
              <a:t>Radio </a:t>
            </a:r>
            <a:r>
              <a:rPr sz="2400" b="1" i="1" spc="-15" dirty="0">
                <a:solidFill>
                  <a:srgbClr val="FFFFFF"/>
                </a:solidFill>
                <a:latin typeface="Constantia"/>
                <a:cs typeface="Constantia"/>
              </a:rPr>
              <a:t>Message </a:t>
            </a:r>
            <a:r>
              <a:rPr sz="2400" b="1" i="1" spc="-5" dirty="0">
                <a:solidFill>
                  <a:srgbClr val="FFFFFF"/>
                </a:solidFill>
                <a:latin typeface="Constantia"/>
                <a:cs typeface="Constantia"/>
              </a:rPr>
              <a:t>Server (RMS)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–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Radio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gateway</a:t>
            </a:r>
            <a:r>
              <a:rPr sz="2400" spc="-1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between</a:t>
            </a:r>
            <a:endParaRPr sz="2400">
              <a:latin typeface="Constantia"/>
              <a:cs typeface="Constantia"/>
            </a:endParaRPr>
          </a:p>
          <a:p>
            <a:pPr marL="527685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the client (end-user)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the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Winlink</a:t>
            </a:r>
            <a:r>
              <a:rPr sz="2400" spc="-4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system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backbone.</a:t>
            </a:r>
            <a:endParaRPr sz="2400">
              <a:latin typeface="Constantia"/>
              <a:cs typeface="Constantia"/>
            </a:endParaRPr>
          </a:p>
          <a:p>
            <a:pPr marL="527685" indent="-515620">
              <a:lnSpc>
                <a:spcPct val="100000"/>
              </a:lnSpc>
              <a:spcBef>
                <a:spcPts val="1775"/>
              </a:spcBef>
              <a:buClr>
                <a:srgbClr val="D2DA79"/>
              </a:buClr>
              <a:buSzPct val="93750"/>
              <a:buAutoNum type="arabicPeriod" startAt="3"/>
              <a:tabLst>
                <a:tab pos="527685" algn="l"/>
                <a:tab pos="528320" algn="l"/>
              </a:tabLst>
            </a:pPr>
            <a:r>
              <a:rPr sz="2400" b="1" i="1" spc="-15" dirty="0">
                <a:solidFill>
                  <a:srgbClr val="FFFFFF"/>
                </a:solidFill>
                <a:latin typeface="Constantia"/>
                <a:cs typeface="Constantia"/>
              </a:rPr>
              <a:t>Common Message </a:t>
            </a:r>
            <a:r>
              <a:rPr sz="2400" b="1" i="1" spc="-5" dirty="0">
                <a:solidFill>
                  <a:srgbClr val="FFFFFF"/>
                </a:solidFill>
                <a:latin typeface="Constantia"/>
                <a:cs typeface="Constantia"/>
              </a:rPr>
              <a:t>Servers (CMS)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– Winlink</a:t>
            </a:r>
            <a:r>
              <a:rPr sz="2400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backbone.</a:t>
            </a:r>
            <a:endParaRPr sz="2400">
              <a:latin typeface="Constantia"/>
              <a:cs typeface="Constantia"/>
            </a:endParaRPr>
          </a:p>
          <a:p>
            <a:pPr marL="893444" lvl="1" indent="-516255">
              <a:lnSpc>
                <a:spcPct val="100000"/>
              </a:lnSpc>
              <a:spcBef>
                <a:spcPts val="550"/>
              </a:spcBef>
              <a:buClr>
                <a:srgbClr val="717BA2"/>
              </a:buClr>
              <a:buSzPct val="84090"/>
              <a:buFont typeface="Wingdings"/>
              <a:buChar char=""/>
              <a:tabLst>
                <a:tab pos="893444" algn="l"/>
                <a:tab pos="894080" algn="l"/>
              </a:tabLst>
            </a:pPr>
            <a:r>
              <a:rPr sz="2200" spc="-5" dirty="0">
                <a:solidFill>
                  <a:srgbClr val="FFFFFF"/>
                </a:solidFill>
                <a:latin typeface="Constantia"/>
                <a:cs typeface="Constantia"/>
              </a:rPr>
              <a:t>5 </a:t>
            </a:r>
            <a:r>
              <a:rPr sz="2200" spc="-10" dirty="0">
                <a:solidFill>
                  <a:srgbClr val="FFFFFF"/>
                </a:solidFill>
                <a:latin typeface="Constantia"/>
                <a:cs typeface="Constantia"/>
              </a:rPr>
              <a:t>CMS</a:t>
            </a:r>
            <a:r>
              <a:rPr sz="2200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onstantia"/>
                <a:cs typeface="Constantia"/>
              </a:rPr>
              <a:t>locations.</a:t>
            </a:r>
            <a:endParaRPr sz="2200">
              <a:latin typeface="Constantia"/>
              <a:cs typeface="Constantia"/>
            </a:endParaRPr>
          </a:p>
          <a:p>
            <a:pPr marL="893444" lvl="1" indent="-516255">
              <a:lnSpc>
                <a:spcPct val="100000"/>
              </a:lnSpc>
              <a:spcBef>
                <a:spcPts val="530"/>
              </a:spcBef>
              <a:buClr>
                <a:srgbClr val="717BA2"/>
              </a:buClr>
              <a:buSzPct val="84090"/>
              <a:buFont typeface="Wingdings"/>
              <a:buChar char=""/>
              <a:tabLst>
                <a:tab pos="893444" algn="l"/>
                <a:tab pos="894080" algn="l"/>
              </a:tabLst>
            </a:pPr>
            <a:r>
              <a:rPr sz="2200" spc="-5" dirty="0">
                <a:solidFill>
                  <a:srgbClr val="FFFFFF"/>
                </a:solidFill>
                <a:latin typeface="Constantia"/>
                <a:cs typeface="Constantia"/>
              </a:rPr>
              <a:t>Redundant,</a:t>
            </a:r>
            <a:r>
              <a:rPr sz="2200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onstantia"/>
                <a:cs typeface="Constantia"/>
              </a:rPr>
              <a:t>fault-tolerant.</a:t>
            </a:r>
            <a:endParaRPr sz="2200">
              <a:latin typeface="Constantia"/>
              <a:cs typeface="Constantia"/>
            </a:endParaRPr>
          </a:p>
          <a:p>
            <a:pPr marL="893444" lvl="1" indent="-516255">
              <a:lnSpc>
                <a:spcPct val="100000"/>
              </a:lnSpc>
              <a:spcBef>
                <a:spcPts val="530"/>
              </a:spcBef>
              <a:buClr>
                <a:srgbClr val="717BA2"/>
              </a:buClr>
              <a:buSzPct val="84090"/>
              <a:buFont typeface="Wingdings"/>
              <a:buChar char=""/>
              <a:tabLst>
                <a:tab pos="893444" algn="l"/>
                <a:tab pos="894080" algn="l"/>
              </a:tabLst>
            </a:pPr>
            <a:r>
              <a:rPr sz="2200" spc="-5" dirty="0">
                <a:solidFill>
                  <a:srgbClr val="FFFFFF"/>
                </a:solidFill>
                <a:latin typeface="Constantia"/>
                <a:cs typeface="Constantia"/>
              </a:rPr>
              <a:t>Located on 3</a:t>
            </a:r>
            <a:r>
              <a:rPr sz="2200" spc="-1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onstantia"/>
                <a:cs typeface="Constantia"/>
              </a:rPr>
              <a:t>continents.</a:t>
            </a:r>
            <a:endParaRPr sz="2200">
              <a:latin typeface="Constantia"/>
              <a:cs typeface="Constantia"/>
            </a:endParaRPr>
          </a:p>
          <a:p>
            <a:pPr marL="893444" lvl="1" indent="-516255">
              <a:lnSpc>
                <a:spcPct val="100000"/>
              </a:lnSpc>
              <a:spcBef>
                <a:spcPts val="530"/>
              </a:spcBef>
              <a:buClr>
                <a:srgbClr val="717BA2"/>
              </a:buClr>
              <a:buSzPct val="84090"/>
              <a:buFont typeface="Wingdings"/>
              <a:buChar char=""/>
              <a:tabLst>
                <a:tab pos="893444" algn="l"/>
                <a:tab pos="894080" algn="l"/>
              </a:tabLst>
            </a:pPr>
            <a:r>
              <a:rPr sz="2200" spc="-10" dirty="0">
                <a:solidFill>
                  <a:srgbClr val="FFFFFF"/>
                </a:solidFill>
                <a:latin typeface="Constantia"/>
                <a:cs typeface="Constantia"/>
              </a:rPr>
              <a:t>One</a:t>
            </a:r>
            <a:r>
              <a:rPr sz="22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onstantia"/>
                <a:cs typeface="Constantia"/>
              </a:rPr>
              <a:t>CMS</a:t>
            </a:r>
            <a:r>
              <a:rPr sz="2200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onstantia"/>
                <a:cs typeface="Constantia"/>
              </a:rPr>
              <a:t>is</a:t>
            </a:r>
            <a:r>
              <a:rPr sz="22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FFFF"/>
                </a:solidFill>
                <a:latin typeface="Constantia"/>
                <a:cs typeface="Constantia"/>
              </a:rPr>
              <a:t>sufficient</a:t>
            </a:r>
            <a:r>
              <a:rPr sz="22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onstantia"/>
                <a:cs typeface="Constantia"/>
              </a:rPr>
              <a:t>for</a:t>
            </a:r>
            <a:r>
              <a:rPr sz="220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onstantia"/>
                <a:cs typeface="Constantia"/>
              </a:rPr>
              <a:t>normal</a:t>
            </a:r>
            <a:r>
              <a:rPr sz="22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onstantia"/>
                <a:cs typeface="Constantia"/>
              </a:rPr>
              <a:t>system</a:t>
            </a:r>
            <a:r>
              <a:rPr sz="22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onstantia"/>
                <a:cs typeface="Constantia"/>
              </a:rPr>
              <a:t>operation.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Amateur Radio Safety Foundation,</a:t>
            </a:r>
            <a:r>
              <a:rPr spc="-130" dirty="0"/>
              <a:t> </a:t>
            </a:r>
            <a:r>
              <a:rPr spc="-5" dirty="0"/>
              <a:t>Inc.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933958"/>
            <a:ext cx="78619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Winlink </a:t>
            </a:r>
            <a:r>
              <a:rPr spc="-15" dirty="0"/>
              <a:t>Architecture (Conventional</a:t>
            </a:r>
            <a:r>
              <a:rPr spc="-90" dirty="0"/>
              <a:t> </a:t>
            </a:r>
            <a:r>
              <a:rPr dirty="0"/>
              <a:t>Mode)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2234006"/>
            <a:ext cx="131318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D2DA79"/>
              </a:buClr>
              <a:buSzPct val="93750"/>
              <a:buFont typeface="Wingdings"/>
              <a:buChar char=""/>
              <a:tabLst>
                <a:tab pos="287020" algn="l"/>
              </a:tabLst>
            </a:pP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CMS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buClr>
                <a:srgbClr val="D2DA79"/>
              </a:buClr>
              <a:buFont typeface="Wingdings"/>
              <a:buChar char=""/>
            </a:pP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D2DA79"/>
              </a:buClr>
              <a:buFont typeface="Wingdings"/>
              <a:buChar char=""/>
            </a:pPr>
            <a:endParaRPr sz="25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3750"/>
              <a:buFont typeface="Wingdings"/>
              <a:buChar char=""/>
              <a:tabLst>
                <a:tab pos="287020" algn="l"/>
              </a:tabLst>
            </a:pP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RMS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35" dirty="0">
                <a:solidFill>
                  <a:srgbClr val="FFFFFF"/>
                </a:solidFill>
                <a:latin typeface="Constantia"/>
                <a:cs typeface="Constantia"/>
              </a:rPr>
              <a:t>(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ga</a:t>
            </a:r>
            <a:r>
              <a:rPr sz="2400" spc="-30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2400" spc="-30" dirty="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sz="2400" spc="-50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y)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5161026"/>
            <a:ext cx="11010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5080" indent="-304800">
              <a:lnSpc>
                <a:spcPct val="100000"/>
              </a:lnSpc>
              <a:spcBef>
                <a:spcPts val="100"/>
              </a:spcBef>
            </a:pPr>
            <a:r>
              <a:rPr sz="2250" spc="-990" dirty="0">
                <a:solidFill>
                  <a:srgbClr val="D2DA79"/>
                </a:solidFill>
                <a:latin typeface="Wingdings"/>
                <a:cs typeface="Wingdings"/>
              </a:rPr>
              <a:t></a:t>
            </a:r>
            <a:r>
              <a:rPr sz="2250" spc="240" dirty="0">
                <a:solidFill>
                  <a:srgbClr val="D2DA79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Client 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(you)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5000" y="1676400"/>
            <a:ext cx="6934200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Amateur Radio Safety Foundation,</a:t>
            </a:r>
            <a:r>
              <a:rPr spc="-130" dirty="0"/>
              <a:t> </a:t>
            </a:r>
            <a:r>
              <a:rPr spc="-5" dirty="0"/>
              <a:t>Inc.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4367</TotalTime>
  <Words>1416</Words>
  <Application>Microsoft Office PowerPoint</Application>
  <PresentationFormat>On-screen Show (4:3)</PresentationFormat>
  <Paragraphs>215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Constantia</vt:lpstr>
      <vt:lpstr>Times New Roman</vt:lpstr>
      <vt:lpstr>Wingdings</vt:lpstr>
      <vt:lpstr>Office Theme</vt:lpstr>
      <vt:lpstr>The Winlink  Radio e-Mail Network</vt:lpstr>
      <vt:lpstr>The Winlink  Radio e-Mail Network</vt:lpstr>
      <vt:lpstr>What is Winlink</vt:lpstr>
      <vt:lpstr>Primary Winlink Networks</vt:lpstr>
      <vt:lpstr>Disaster Assessment Picture – Kentucky Ice Storm</vt:lpstr>
      <vt:lpstr>What Winlink Offers for EmComm</vt:lpstr>
      <vt:lpstr>What Winlink Offers for EmComm (more)</vt:lpstr>
      <vt:lpstr>Winlink System Components</vt:lpstr>
      <vt:lpstr>Winlink Architecture (Conventional Mode)</vt:lpstr>
      <vt:lpstr>Winlink Connection Modes</vt:lpstr>
      <vt:lpstr>Winlink Express E-mail Client Program</vt:lpstr>
      <vt:lpstr>Composing a Message in Winlink Express</vt:lpstr>
      <vt:lpstr>Message Receipt Acknowledgements</vt:lpstr>
      <vt:lpstr>Built-in ICS-309 pdf Message Log Generator</vt:lpstr>
      <vt:lpstr>Built-in Picture Cropping/Resizing</vt:lpstr>
      <vt:lpstr>Winlink Express RMS Channel List</vt:lpstr>
      <vt:lpstr>Current Amateur (Ham) HF Pactor RMS Stations</vt:lpstr>
      <vt:lpstr>Winlink Operating Modes</vt:lpstr>
      <vt:lpstr>Pros and Cons of Conventional System</vt:lpstr>
      <vt:lpstr>Concern About “Cyber-Pearl Harbor” Attack</vt:lpstr>
      <vt:lpstr>Growing Threat to USA Infrastructure</vt:lpstr>
      <vt:lpstr>Radio-Only Winlink Network (No Internet)</vt:lpstr>
      <vt:lpstr>Pros and Cons of Radio-Only Network</vt:lpstr>
      <vt:lpstr>Selecting Message Pickup Stations</vt:lpstr>
      <vt:lpstr>Winlink Peer-To-Peer Radio-Only Operation</vt:lpstr>
      <vt:lpstr>Winlink and Wi-Fi MESH Networks</vt:lpstr>
      <vt:lpstr>Conclusion</vt:lpstr>
      <vt:lpstr>Thank you.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Winlink 2000</dc:title>
  <dc:subject>ARRL Webinar on Winlink 2000</dc:subject>
  <dc:creator>Phil Sherrod - W4PHS</dc:creator>
  <cp:lastModifiedBy>Jane</cp:lastModifiedBy>
  <cp:revision>10</cp:revision>
  <dcterms:created xsi:type="dcterms:W3CDTF">2019-02-15T22:11:00Z</dcterms:created>
  <dcterms:modified xsi:type="dcterms:W3CDTF">2019-02-18T23:01:43Z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2017-09-15T00:00:00Z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2019-02-15T00:00:00Z</vt:filetime>
  </property>
</Properties>
</file>